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3.bin"/>
  <Override ContentType="application/vnd.openxmlformats-officedocument.oleObject" PartName="/ppt/embeddings/oleObject4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1" roundtripDataSignature="AMtx7mhGu6BrjiWeTl68wEpAQb7EV2m/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DFE1181-9D75-4F35-9A37-C2A514CB4E1F}">
  <a:tblStyle styleId="{9DFE1181-9D75-4F35-9A37-C2A514CB4E1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4.png"/><Relationship Id="rId3" Type="http://schemas.openxmlformats.org/officeDocument/2006/relationships/image" Target="../media/image32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36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arry_Page" TargetMode="External"/><Relationship Id="rId3" Type="http://schemas.openxmlformats.org/officeDocument/2006/relationships/hyperlink" Target="https://en.wikipedia.org/wiki/Sergey_Brin" TargetMode="External"/><Relationship Id="rId4" Type="http://schemas.openxmlformats.org/officeDocument/2006/relationships/hyperlink" Target="https://en.wikipedia.org/wiki/Stanford_University" TargetMode="External"/><Relationship Id="rId5" Type="http://schemas.openxmlformats.org/officeDocument/2006/relationships/hyperlink" Target="https://en.wikipedia.org/wiki/Stanford,_California" TargetMode="External"/><Relationship Id="rId6" Type="http://schemas.openxmlformats.org/officeDocument/2006/relationships/hyperlink" Target="https://en.wikipedia.org/wiki/Google#cite_note-milestones-33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Fisher: ANOVA (analysis of variance: a collection of statistical models, used to analyze the differences among group means and their associated procedures (such as "variation" among and between groups)), Fisher’s exact test.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Also credited with quote “correlation does not imply causation” – lifetime pipe smoker, he derided papers showing a link between smoking and cancer.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Deming – quality control – statistical sampling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Luhn – indexing, IR principles – use text and data to inform Business Decisions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Tukey – exploratory data analsysis – led to S, S+ and 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Howard Dresner – modern proponent of BI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Tom Mitchell’s ML book – still a best-seller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Fourth Paradigm – data driven scientific discovery – inspired by Jim Gray’s work at MSR. His primary research interests are in databases and transaction processing systems -- with particular focus on using computers to make scientists more productive. He and his group are working in the areas of astronomy, geography, hydrology, oceanography, biology, and health care.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Other scientific discovery paradigms: empiricism, analysis and </a:t>
            </a:r>
            <a:r>
              <a:rPr i="1" lang="en-US"/>
              <a:t>simulation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Google Inc 🡪 alphabet Inc. Google began in January 1996 as a research project by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Larry Page</a:t>
            </a:r>
            <a:r>
              <a:rPr lang="en-US"/>
              <a:t> and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Sergey Brin</a:t>
            </a:r>
            <a:r>
              <a:rPr lang="en-US"/>
              <a:t> when they were both PhD students at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Stanford University</a:t>
            </a:r>
            <a:r>
              <a:rPr lang="en-US"/>
              <a:t> in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Stanford, California</a:t>
            </a:r>
            <a:r>
              <a:rPr lang="en-US"/>
              <a:t>.</a:t>
            </a:r>
            <a:r>
              <a:rPr baseline="30000" lang="en-US" u="sng">
                <a:solidFill>
                  <a:schemeClr val="hlink"/>
                </a:solidFill>
                <a:hlinkClick r:id="rId6"/>
              </a:rPr>
              <a:t>[33]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Peter Norvig – simple models + lots of data &gt; complex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Deluge – exponential growth in data volume, the Economist 2010, Businesses, governments and society are only starting to tap its vast potential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CDC: Centers for Disease Control </a:t>
            </a:r>
            <a:endParaRPr/>
          </a:p>
        </p:txBody>
      </p:sp>
      <p:sp>
        <p:nvSpPr>
          <p:cNvPr id="186" name="Google Shape;18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“Data is the new oil." Coined in 2006 by Clive Huby, a British data commercialization entrepreneur, this now famous phrase was embraced by the World Economic Forum in a 2011 report,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human generated information up to 2003 is 5 exabytes. Same amount of data was generate every 2 days in 2011 and would be every 10 min NOW.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is just like crude oil. It’s valuable, but if unrefined it cannot really be used. It has to be changed into gas, plastic, chemicals, etc to create a valuable entity that drives profitable activity; so must data be broken down, analyzed for it to have value.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8" name="Google Shape;25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c2b42abe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7c2b42abe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7c2b42abe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c2b42abe5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7c2b42abe5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7c2b42abe5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7" name="Google Shape;62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7c2b42abe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7c2b42abe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g7c2b42abe5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5"/>
          <p:cNvSpPr txBox="1"/>
          <p:nvPr>
            <p:ph type="ctrTitle"/>
          </p:nvPr>
        </p:nvSpPr>
        <p:spPr>
          <a:xfrm>
            <a:off x="914400" y="1371603"/>
            <a:ext cx="104648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50"/>
              <a:buFont typeface="Arial"/>
              <a:buNone/>
              <a:defRPr sz="405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5"/>
          <p:cNvSpPr txBox="1"/>
          <p:nvPr>
            <p:ph idx="1" type="subTitle"/>
          </p:nvPr>
        </p:nvSpPr>
        <p:spPr>
          <a:xfrm>
            <a:off x="914400" y="3505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  <a:defRPr>
                <a:solidFill>
                  <a:srgbClr val="3F3F3F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215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75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75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75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SzPts val="975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65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5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5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65"/>
          <p:cNvCxnSpPr/>
          <p:nvPr/>
        </p:nvCxnSpPr>
        <p:spPr>
          <a:xfrm>
            <a:off x="914400" y="3398520"/>
            <a:ext cx="104648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4"/>
          <p:cNvSpPr txBox="1"/>
          <p:nvPr>
            <p:ph type="title"/>
          </p:nvPr>
        </p:nvSpPr>
        <p:spPr>
          <a:xfrm>
            <a:off x="609601" y="792480"/>
            <a:ext cx="2856907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4"/>
          <p:cNvSpPr/>
          <p:nvPr>
            <p:ph idx="2" type="pic"/>
          </p:nvPr>
        </p:nvSpPr>
        <p:spPr>
          <a:xfrm>
            <a:off x="3811480" y="838201"/>
            <a:ext cx="787252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43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785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74"/>
          <p:cNvSpPr txBox="1"/>
          <p:nvPr>
            <p:ph idx="1" type="body"/>
          </p:nvPr>
        </p:nvSpPr>
        <p:spPr>
          <a:xfrm>
            <a:off x="609600" y="2133600"/>
            <a:ext cx="2852928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893"/>
              <a:buNone/>
              <a:defRPr sz="1050"/>
            </a:lvl1pPr>
            <a:lvl2pPr indent="-228600" lvl="1" marL="914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65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SzPts val="675"/>
              <a:buNone/>
              <a:defRPr sz="750"/>
            </a:lvl3pPr>
            <a:lvl4pPr indent="-228600" lvl="3" marL="18288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83" name="Google Shape;83;p74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4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4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5"/>
          <p:cNvSpPr txBox="1"/>
          <p:nvPr>
            <p:ph idx="1" type="body"/>
          </p:nvPr>
        </p:nvSpPr>
        <p:spPr>
          <a:xfrm rot="5400000">
            <a:off x="3657600" y="-1447800"/>
            <a:ext cx="4876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75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5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5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6"/>
          <p:cNvSpPr txBox="1"/>
          <p:nvPr>
            <p:ph type="title"/>
          </p:nvPr>
        </p:nvSpPr>
        <p:spPr>
          <a:xfrm rot="5400000">
            <a:off x="7277100" y="2171700"/>
            <a:ext cx="5867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6"/>
          <p:cNvSpPr txBox="1"/>
          <p:nvPr>
            <p:ph idx="1" type="body"/>
          </p:nvPr>
        </p:nvSpPr>
        <p:spPr>
          <a:xfrm rot="5400000">
            <a:off x="1689100" y="-469900"/>
            <a:ext cx="5867400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76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6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6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>
  <p:cSld name="V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7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7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7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6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6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66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6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6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7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7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7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7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8"/>
          <p:cNvSpPr txBox="1"/>
          <p:nvPr>
            <p:ph idx="1" type="body"/>
          </p:nvPr>
        </p:nvSpPr>
        <p:spPr>
          <a:xfrm>
            <a:off x="609600" y="1673352"/>
            <a:ext cx="53848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1947" lvl="0" marL="4572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785"/>
              <a:buChar char="•"/>
              <a:defRPr sz="2100"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 sz="1800"/>
            </a:lvl2pPr>
            <a:lvl3pPr indent="-31432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50"/>
              <a:buChar char="•"/>
              <a:defRPr sz="1500"/>
            </a:lvl3pPr>
            <a:lvl4pPr indent="-314325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4pPr>
            <a:lvl5pPr indent="-314325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5pPr>
            <a:lvl6pPr indent="-314325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9pPr>
          </a:lstStyle>
          <a:p/>
        </p:txBody>
      </p:sp>
      <p:sp>
        <p:nvSpPr>
          <p:cNvPr id="38" name="Google Shape;38;p68"/>
          <p:cNvSpPr txBox="1"/>
          <p:nvPr>
            <p:ph idx="2" type="body"/>
          </p:nvPr>
        </p:nvSpPr>
        <p:spPr>
          <a:xfrm>
            <a:off x="6197600" y="1673352"/>
            <a:ext cx="53848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1947" lvl="0" marL="4572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785"/>
              <a:buChar char="•"/>
              <a:defRPr sz="2100"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 sz="1800"/>
            </a:lvl2pPr>
            <a:lvl3pPr indent="-31432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50"/>
              <a:buChar char="•"/>
              <a:defRPr sz="1500"/>
            </a:lvl3pPr>
            <a:lvl4pPr indent="-314325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4pPr>
            <a:lvl5pPr indent="-314325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5pPr>
            <a:lvl6pPr indent="-314325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9pPr>
          </a:lstStyle>
          <a:p/>
        </p:txBody>
      </p:sp>
      <p:sp>
        <p:nvSpPr>
          <p:cNvPr id="39" name="Google Shape;39;p68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8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8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2 Content" type="txAndTwoObj">
  <p:cSld name="TEXT_AND_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9"/>
          <p:cNvSpPr txBox="1"/>
          <p:nvPr>
            <p:ph type="title"/>
          </p:nvPr>
        </p:nvSpPr>
        <p:spPr>
          <a:xfrm>
            <a:off x="607485" y="273050"/>
            <a:ext cx="1096856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9"/>
          <p:cNvSpPr txBox="1"/>
          <p:nvPr>
            <p:ph idx="1" type="body"/>
          </p:nvPr>
        </p:nvSpPr>
        <p:spPr>
          <a:xfrm>
            <a:off x="607484" y="1598613"/>
            <a:ext cx="5382683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9"/>
          <p:cNvSpPr txBox="1"/>
          <p:nvPr>
            <p:ph idx="2" type="body"/>
          </p:nvPr>
        </p:nvSpPr>
        <p:spPr>
          <a:xfrm>
            <a:off x="6193367" y="1598613"/>
            <a:ext cx="5382684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9"/>
          <p:cNvSpPr txBox="1"/>
          <p:nvPr>
            <p:ph idx="3" type="body"/>
          </p:nvPr>
        </p:nvSpPr>
        <p:spPr>
          <a:xfrm>
            <a:off x="6193367" y="3922714"/>
            <a:ext cx="5382684" cy="2173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9"/>
          <p:cNvSpPr txBox="1"/>
          <p:nvPr>
            <p:ph idx="10" type="dt"/>
          </p:nvPr>
        </p:nvSpPr>
        <p:spPr>
          <a:xfrm>
            <a:off x="607485" y="6242051"/>
            <a:ext cx="2840567" cy="474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9"/>
          <p:cNvSpPr txBox="1"/>
          <p:nvPr>
            <p:ph idx="11" type="ftr"/>
          </p:nvPr>
        </p:nvSpPr>
        <p:spPr>
          <a:xfrm>
            <a:off x="4165600" y="6242051"/>
            <a:ext cx="3860800" cy="474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9"/>
          <p:cNvSpPr txBox="1"/>
          <p:nvPr>
            <p:ph idx="12" type="sldNum"/>
          </p:nvPr>
        </p:nvSpPr>
        <p:spPr>
          <a:xfrm>
            <a:off x="8737601" y="6242051"/>
            <a:ext cx="2840567" cy="474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0"/>
          <p:cNvSpPr txBox="1"/>
          <p:nvPr>
            <p:ph type="title"/>
          </p:nvPr>
        </p:nvSpPr>
        <p:spPr>
          <a:xfrm>
            <a:off x="963084" y="2362201"/>
            <a:ext cx="103632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b="0"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0"/>
          <p:cNvSpPr txBox="1"/>
          <p:nvPr>
            <p:ph idx="1" type="body"/>
          </p:nvPr>
        </p:nvSpPr>
        <p:spPr>
          <a:xfrm>
            <a:off x="963084" y="4626867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148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70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0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0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70"/>
          <p:cNvCxnSpPr/>
          <p:nvPr/>
        </p:nvCxnSpPr>
        <p:spPr>
          <a:xfrm>
            <a:off x="975360" y="4599432"/>
            <a:ext cx="104648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1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1"/>
          <p:cNvSpPr txBox="1"/>
          <p:nvPr>
            <p:ph idx="1" type="body"/>
          </p:nvPr>
        </p:nvSpPr>
        <p:spPr>
          <a:xfrm>
            <a:off x="609600" y="1676400"/>
            <a:ext cx="524256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  <a:defRPr b="0" sz="15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215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60" name="Google Shape;60;p71"/>
          <p:cNvSpPr txBox="1"/>
          <p:nvPr>
            <p:ph idx="2" type="body"/>
          </p:nvPr>
        </p:nvSpPr>
        <p:spPr>
          <a:xfrm>
            <a:off x="609600" y="2438400"/>
            <a:ext cx="524256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 sz="1800"/>
            </a:lvl1pPr>
            <a:lvl2pPr indent="-309562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  <a:defRPr sz="1500"/>
            </a:lvl2pPr>
            <a:lvl3pPr indent="-305752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215"/>
              <a:buChar char="•"/>
              <a:defRPr sz="135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61" name="Google Shape;61;p71"/>
          <p:cNvSpPr txBox="1"/>
          <p:nvPr>
            <p:ph idx="3" type="body"/>
          </p:nvPr>
        </p:nvSpPr>
        <p:spPr>
          <a:xfrm>
            <a:off x="6339840" y="1676400"/>
            <a:ext cx="524256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  <a:defRPr b="0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215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62" name="Google Shape;62;p71"/>
          <p:cNvSpPr txBox="1"/>
          <p:nvPr>
            <p:ph idx="4" type="body"/>
          </p:nvPr>
        </p:nvSpPr>
        <p:spPr>
          <a:xfrm>
            <a:off x="6339840" y="2438400"/>
            <a:ext cx="524256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 sz="1800"/>
            </a:lvl1pPr>
            <a:lvl2pPr indent="-309562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  <a:defRPr sz="1500"/>
            </a:lvl2pPr>
            <a:lvl3pPr indent="-305752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215"/>
              <a:buChar char="•"/>
              <a:defRPr sz="135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63" name="Google Shape;63;p71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1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1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p71"/>
          <p:cNvCxnSpPr/>
          <p:nvPr/>
        </p:nvCxnSpPr>
        <p:spPr>
          <a:xfrm rot="5400000">
            <a:off x="3741949" y="4045691"/>
            <a:ext cx="4709160" cy="105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2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2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2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3"/>
          <p:cNvSpPr txBox="1"/>
          <p:nvPr>
            <p:ph type="title"/>
          </p:nvPr>
        </p:nvSpPr>
        <p:spPr>
          <a:xfrm>
            <a:off x="609600" y="792080"/>
            <a:ext cx="2852928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3"/>
          <p:cNvSpPr txBox="1"/>
          <p:nvPr>
            <p:ph idx="1" type="body"/>
          </p:nvPr>
        </p:nvSpPr>
        <p:spPr>
          <a:xfrm>
            <a:off x="3962400" y="792080"/>
            <a:ext cx="7620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41947" lvl="1" marL="9144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785"/>
              <a:buChar char="•"/>
              <a:defRPr sz="2100"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74" name="Google Shape;74;p73"/>
          <p:cNvSpPr txBox="1"/>
          <p:nvPr>
            <p:ph idx="2" type="body"/>
          </p:nvPr>
        </p:nvSpPr>
        <p:spPr>
          <a:xfrm>
            <a:off x="609601" y="2130555"/>
            <a:ext cx="2852928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893"/>
              <a:buNone/>
              <a:defRPr sz="1050"/>
            </a:lvl1pPr>
            <a:lvl2pPr indent="-228600" lvl="1" marL="914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65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SzPts val="675"/>
              <a:buNone/>
              <a:defRPr sz="750"/>
            </a:lvl3pPr>
            <a:lvl4pPr indent="-228600" lvl="3" marL="18288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75" name="Google Shape;75;p73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3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3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" name="Google Shape;78;p73"/>
          <p:cNvCxnSpPr/>
          <p:nvPr/>
        </p:nvCxnSpPr>
        <p:spPr>
          <a:xfrm rot="5400000">
            <a:off x="912152" y="3579943"/>
            <a:ext cx="5577840" cy="2117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4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4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562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5752" lvl="2" marL="13716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0512" lvl="5" marL="2743200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accent1"/>
              </a:buClr>
              <a:buSzPts val="975"/>
              <a:buFont typeface="Arial"/>
              <a:buChar char="•"/>
              <a:defRPr b="0" i="0" sz="9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0512" lvl="6" marL="3200400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accent1"/>
              </a:buClr>
              <a:buSzPts val="975"/>
              <a:buFont typeface="Arial"/>
              <a:buChar char="•"/>
              <a:defRPr b="0" i="0" sz="9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0512" lvl="7" marL="3657600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accent1"/>
              </a:buClr>
              <a:buSzPts val="975"/>
              <a:buFont typeface="Arial"/>
              <a:buChar char="•"/>
              <a:defRPr b="0" i="0" sz="9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0512" lvl="8" marL="4114800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chemeClr val="accent1"/>
              </a:buClr>
              <a:buSzPts val="975"/>
              <a:buFont typeface="Arial"/>
              <a:buChar char="•"/>
              <a:defRPr b="0" i="0" sz="9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4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64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64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64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39.png"/><Relationship Id="rId7" Type="http://schemas.openxmlformats.org/officeDocument/2006/relationships/image" Target="../media/image17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18.jpg"/><Relationship Id="rId6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kdnuggets.com/2017/09/python-vs-r-data-science-machine-learning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cs.ucr.edu/~msalloum" TargetMode="External"/><Relationship Id="rId4" Type="http://schemas.openxmlformats.org/officeDocument/2006/relationships/hyperlink" Target="mailto:hzeng013@ucr.edu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hyperlink" Target="https://ebookcentral.proquest.com/lib/ucr/reader.action?docID=4455265" TargetMode="External"/><Relationship Id="rId5" Type="http://schemas.openxmlformats.org/officeDocument/2006/relationships/hyperlink" Target="https://ebookcentral.proquest.com/lib/ucr/reader.action?docID=4455265" TargetMode="External"/><Relationship Id="rId6" Type="http://schemas.openxmlformats.org/officeDocument/2006/relationships/hyperlink" Target="https://ebookcentral.proquest.com/lib/ucr/reader.action?docID=4455265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Relationship Id="rId4" Type="http://schemas.openxmlformats.org/officeDocument/2006/relationships/image" Target="../media/image56.png"/><Relationship Id="rId5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Relationship Id="rId4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3.bin"/><Relationship Id="rId10" Type="http://schemas.openxmlformats.org/officeDocument/2006/relationships/oleObject" Target="../embeddings/oleObject3.bin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34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1.png"/><Relationship Id="rId7" Type="http://schemas.openxmlformats.org/officeDocument/2006/relationships/oleObject" Target="../embeddings/oleObject2.bin"/><Relationship Id="rId8" Type="http://schemas.openxmlformats.org/officeDocument/2006/relationships/oleObject" Target="../embeddings/oleObject2.bin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dssgfellowship.org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jpg"/><Relationship Id="rId10" Type="http://schemas.openxmlformats.org/officeDocument/2006/relationships/image" Target="../media/image48.png"/><Relationship Id="rId13" Type="http://schemas.openxmlformats.org/officeDocument/2006/relationships/image" Target="../media/image55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47.jpg"/><Relationship Id="rId5" Type="http://schemas.openxmlformats.org/officeDocument/2006/relationships/image" Target="../media/image45.jpg"/><Relationship Id="rId6" Type="http://schemas.openxmlformats.org/officeDocument/2006/relationships/image" Target="../media/image49.jpg"/><Relationship Id="rId7" Type="http://schemas.openxmlformats.org/officeDocument/2006/relationships/image" Target="../media/image44.png"/><Relationship Id="rId8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>
            <p:ph type="ctrTitle"/>
          </p:nvPr>
        </p:nvSpPr>
        <p:spPr>
          <a:xfrm>
            <a:off x="914400" y="1371603"/>
            <a:ext cx="104648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CS 105 </a:t>
            </a:r>
            <a:br>
              <a:rPr lang="en-US"/>
            </a:br>
            <a:br>
              <a:rPr lang="en-US"/>
            </a:br>
            <a:r>
              <a:rPr lang="en-US"/>
              <a:t>DATA  ANALYSIS  METHODS</a:t>
            </a:r>
            <a:endParaRPr/>
          </a:p>
        </p:txBody>
      </p:sp>
      <p:sp>
        <p:nvSpPr>
          <p:cNvPr id="107" name="Google Shape;107;p1"/>
          <p:cNvSpPr txBox="1"/>
          <p:nvPr>
            <p:ph idx="1" type="subTitle"/>
          </p:nvPr>
        </p:nvSpPr>
        <p:spPr>
          <a:xfrm>
            <a:off x="914400" y="3505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1-27 at 4.58.32 PM.png" id="169" name="Google Shape;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9006" y="4654603"/>
            <a:ext cx="2080034" cy="179331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0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Data Analysis Has Been Around for a While…</a:t>
            </a:r>
            <a:endParaRPr/>
          </a:p>
        </p:txBody>
      </p:sp>
      <p:sp>
        <p:nvSpPr>
          <p:cNvPr id="171" name="Google Shape;171;p10"/>
          <p:cNvSpPr txBox="1"/>
          <p:nvPr/>
        </p:nvSpPr>
        <p:spPr>
          <a:xfrm>
            <a:off x="1981200" y="2144378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R.A. Fisher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4-01-27 at 4.44.15 PM.png" id="172" name="Google Shape;17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2037" y="1684087"/>
            <a:ext cx="1851896" cy="17192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1-27 at 4.44.59 PM.png" id="173" name="Google Shape;17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3418" y="3416051"/>
            <a:ext cx="2757009" cy="1967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1-27 at 4.45.51 PM.png" id="174" name="Google Shape;17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3933" y="1672800"/>
            <a:ext cx="2730177" cy="14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1-27 at 4.47.38 PM.png" id="175" name="Google Shape;17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35017" y="3110282"/>
            <a:ext cx="2093436" cy="1570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1-27 at 4.48.13 PM.png" id="176" name="Google Shape;176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1837" y="3403377"/>
            <a:ext cx="2221527" cy="17326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/>
          <p:nvPr/>
        </p:nvSpPr>
        <p:spPr>
          <a:xfrm>
            <a:off x="4704326" y="4152158"/>
            <a:ext cx="10054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Dresner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8747124" y="2290288"/>
            <a:ext cx="13131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Peter Luhn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4-01-27 at 4.51.11 PM.png" id="179" name="Google Shape;179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52795" y="5467537"/>
            <a:ext cx="1964644" cy="1214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1-27 at 4.52.09 PM.png" id="180" name="Google Shape;180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73652" y="5151902"/>
            <a:ext cx="2141143" cy="172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1-27 at 4.53.08 PM.png" id="181" name="Google Shape;181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14795" y="5151902"/>
            <a:ext cx="2745023" cy="116672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 txBox="1"/>
          <p:nvPr/>
        </p:nvSpPr>
        <p:spPr>
          <a:xfrm>
            <a:off x="4383213" y="2160709"/>
            <a:ext cx="14376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W.E. Deming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Data Science: Why all the Excitement?</a:t>
            </a:r>
            <a:endParaRPr/>
          </a:p>
        </p:txBody>
      </p:sp>
      <p:sp>
        <p:nvSpPr>
          <p:cNvPr id="189" name="Google Shape;189;p11"/>
          <p:cNvSpPr txBox="1"/>
          <p:nvPr>
            <p:ph idx="4294967295" type="sldNum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393" y="1277676"/>
            <a:ext cx="5842000" cy="551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 txBox="1"/>
          <p:nvPr/>
        </p:nvSpPr>
        <p:spPr>
          <a:xfrm>
            <a:off x="7467601" y="1524000"/>
            <a:ext cx="3146823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Exciting new effective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 of data analytics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Flu Trends: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Detecting outbreaks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weeks ahead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CDC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models are estimating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cities are most at risk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spread of the Ebola virus.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 model is built 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Various data sources,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and analysis.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type="title"/>
          </p:nvPr>
        </p:nvSpPr>
        <p:spPr>
          <a:xfrm>
            <a:off x="609600" y="378289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Why the all the Excitement?</a:t>
            </a:r>
            <a:endParaRPr/>
          </a:p>
        </p:txBody>
      </p:sp>
      <p:sp>
        <p:nvSpPr>
          <p:cNvPr id="197" name="Google Shape;197;p12"/>
          <p:cNvSpPr txBox="1"/>
          <p:nvPr>
            <p:ph idx="4294967295" type="sldNum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descr="Screen Shot 2012-11-08 at 6.15.10 AM.png"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8227" t="0"/>
          <a:stretch/>
        </p:blipFill>
        <p:spPr>
          <a:xfrm>
            <a:off x="1981200" y="1339331"/>
            <a:ext cx="5129784" cy="538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Data and Election 2012 (cont.)</a:t>
            </a:r>
            <a:endParaRPr/>
          </a:p>
        </p:txBody>
      </p:sp>
      <p:sp>
        <p:nvSpPr>
          <p:cNvPr id="204" name="Google Shape;204;p13"/>
          <p:cNvSpPr txBox="1"/>
          <p:nvPr>
            <p:ph idx="1" type="body"/>
          </p:nvPr>
        </p:nvSpPr>
        <p:spPr>
          <a:xfrm>
            <a:off x="1981200" y="1849102"/>
            <a:ext cx="8229600" cy="5008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…that was just one of several ways that Mr. Obama’s campaign operations, some unnoticed by Mr. Romney’s aides in Boston, </a:t>
            </a:r>
            <a:r>
              <a:rPr lang="en-US">
                <a:solidFill>
                  <a:srgbClr val="FF0000"/>
                </a:solidFill>
              </a:rPr>
              <a:t>helped save the president’s candidacy</a:t>
            </a:r>
            <a:r>
              <a:rPr lang="en-US"/>
              <a:t>. In Chicago, the campaign recruited a team of behavioral scientists to build an </a:t>
            </a:r>
            <a:r>
              <a:rPr lang="en-US">
                <a:solidFill>
                  <a:srgbClr val="FF0000"/>
                </a:solidFill>
              </a:rPr>
              <a:t>extraordinarily sophisticated database</a:t>
            </a:r>
            <a:br>
              <a:rPr lang="en-US">
                <a:solidFill>
                  <a:srgbClr val="FF0000"/>
                </a:solidFill>
              </a:rPr>
            </a:br>
            <a:br>
              <a:rPr lang="en-US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…that allowed the Obama campaign not only to alter the very nature of the electorate, making it younger and less white, but also to create a portrait of shifting voter allegiances. </a:t>
            </a:r>
            <a:r>
              <a:rPr lang="en-US">
                <a:solidFill>
                  <a:srgbClr val="FF0000"/>
                </a:solidFill>
              </a:rPr>
              <a:t>The power of this operation stunned Mr. Romney’s aides on election night</a:t>
            </a:r>
            <a:r>
              <a:rPr lang="en-US"/>
              <a:t>, as they saw voters they never even knew existed turn out in places like Osceola County, Fla.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rPr lang="en-US"/>
              <a:t>			-- New York Times, Wed Nov 7, 2012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The White House Names Dr. DJ Patil as the First U.S. Chief Data Scientist, Feb. 18</a:t>
            </a:r>
            <a:r>
              <a:rPr baseline="30000" lang="en-US"/>
              <a:t>th</a:t>
            </a:r>
            <a:r>
              <a:rPr lang="en-US"/>
              <a:t> 2015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sp>
        <p:nvSpPr>
          <p:cNvPr id="205" name="Google Shape;205;p13"/>
          <p:cNvSpPr txBox="1"/>
          <p:nvPr>
            <p:ph idx="4294967295" type="sldNum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-US" sz="2700"/>
              <a:t>“Data is the New Oil” </a:t>
            </a:r>
            <a:br>
              <a:rPr lang="en-US" sz="2700"/>
            </a:br>
            <a:r>
              <a:rPr lang="en-US" sz="2700"/>
              <a:t>– World Economic Forum 2011</a:t>
            </a:r>
            <a:endParaRPr/>
          </a:p>
        </p:txBody>
      </p:sp>
      <p:pic>
        <p:nvPicPr>
          <p:cNvPr id="212" name="Google Shape;212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688567"/>
            <a:ext cx="7772400" cy="497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/>
              <a:t>Data Science – A Definition</a:t>
            </a:r>
            <a:endParaRPr/>
          </a:p>
        </p:txBody>
      </p:sp>
      <p:sp>
        <p:nvSpPr>
          <p:cNvPr id="218" name="Google Shape;218;p15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rPr b="1" lang="en-US"/>
              <a:t>Data Science </a:t>
            </a:r>
            <a:r>
              <a:rPr lang="en-US"/>
              <a:t>is the science which uses </a:t>
            </a:r>
            <a:r>
              <a:rPr lang="en-US">
                <a:solidFill>
                  <a:schemeClr val="dk2"/>
                </a:solidFill>
              </a:rPr>
              <a:t>computer science, statistics and machine learning, visualization and human-computer interactions</a:t>
            </a:r>
            <a:r>
              <a:rPr lang="en-US"/>
              <a:t> to </a:t>
            </a:r>
            <a:r>
              <a:rPr lang="en-US">
                <a:solidFill>
                  <a:srgbClr val="366092"/>
                </a:solidFill>
              </a:rPr>
              <a:t>collect, clean, integrate, analyze, visualize, interact </a:t>
            </a:r>
            <a:r>
              <a:rPr lang="en-US"/>
              <a:t>with </a:t>
            </a:r>
            <a:r>
              <a:rPr lang="en-US">
                <a:solidFill>
                  <a:srgbClr val="FF0000"/>
                </a:solidFill>
              </a:rPr>
              <a:t>data</a:t>
            </a:r>
            <a:r>
              <a:rPr lang="en-US"/>
              <a:t> to </a:t>
            </a:r>
            <a:r>
              <a:rPr lang="en-US">
                <a:solidFill>
                  <a:srgbClr val="FF3300"/>
                </a:solidFill>
              </a:rPr>
              <a:t>create data products</a:t>
            </a:r>
            <a:r>
              <a:rPr lang="en-US"/>
              <a:t>.</a:t>
            </a:r>
            <a:endParaRPr/>
          </a:p>
        </p:txBody>
      </p:sp>
      <p:sp>
        <p:nvSpPr>
          <p:cNvPr id="219" name="Google Shape;219;p15"/>
          <p:cNvSpPr txBox="1"/>
          <p:nvPr>
            <p:ph idx="12" type="sldNum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static.squarespace.com/static/5150aec6e4b0e340ec52710a/t/51525c33e4b0b3e0d10f77ab/1364352052403/Data_Science_VD.png" id="220" name="Google Shape;2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297" y="2901473"/>
            <a:ext cx="3586132" cy="342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Data All Around</a:t>
            </a:r>
            <a:endParaRPr/>
          </a:p>
        </p:txBody>
      </p:sp>
      <p:sp>
        <p:nvSpPr>
          <p:cNvPr id="226" name="Google Shape;226;p16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2559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30"/>
              <a:buChar char="•"/>
            </a:pPr>
            <a:r>
              <a:rPr lang="en-US" sz="2200"/>
              <a:t>Lots of data is being collected </a:t>
            </a:r>
            <a:br>
              <a:rPr lang="en-US" sz="2200"/>
            </a:br>
            <a:r>
              <a:rPr lang="en-US" sz="2200"/>
              <a:t>and warehoused </a:t>
            </a:r>
            <a:endParaRPr sz="2200"/>
          </a:p>
          <a:p>
            <a:pPr indent="-1625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75"/>
              <a:buChar char="•"/>
            </a:pPr>
            <a:r>
              <a:rPr lang="en-US" sz="1900"/>
              <a:t>Web data, e-commerce</a:t>
            </a:r>
            <a:endParaRPr sz="1900"/>
          </a:p>
          <a:p>
            <a:pPr indent="-1625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75"/>
              <a:buChar char="•"/>
            </a:pPr>
            <a:r>
              <a:rPr lang="en-US" sz="1900"/>
              <a:t>Financial transactions, bank/credit transactions</a:t>
            </a:r>
            <a:endParaRPr sz="1900"/>
          </a:p>
          <a:p>
            <a:pPr indent="-1625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75"/>
              <a:buChar char="•"/>
            </a:pPr>
            <a:r>
              <a:rPr lang="en-US" sz="1900"/>
              <a:t>Online trading and purchasing</a:t>
            </a:r>
            <a:endParaRPr sz="1900"/>
          </a:p>
          <a:p>
            <a:pPr indent="-1625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75"/>
              <a:buChar char="•"/>
            </a:pPr>
            <a:r>
              <a:rPr lang="en-US" sz="1900"/>
              <a:t>Social Network</a:t>
            </a:r>
            <a:endParaRPr sz="1900"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pic>
        <p:nvPicPr>
          <p:cNvPr id="227" name="Google Shape;2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8200" y="1524000"/>
            <a:ext cx="184023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4876800"/>
            <a:ext cx="2425700" cy="16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2650" y="4944052"/>
            <a:ext cx="2495550" cy="149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8264" y="3429000"/>
            <a:ext cx="2220252" cy="132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How Much Data Do We have?</a:t>
            </a:r>
            <a:endParaRPr/>
          </a:p>
        </p:txBody>
      </p:sp>
      <p:sp>
        <p:nvSpPr>
          <p:cNvPr id="236" name="Google Shape;236;p17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Google processes 20 PB a day (2008)</a:t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Facebook has 60 TB of daily logs</a:t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eBay has 6.5 PB of user data + 50 TB/day (5/2009)</a:t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1000 genomes project: 200 TB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Cost of 1 TB of disk: $35</a:t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Time to read 1 TB disk: 3 hrs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      (100 MB/s)</a:t>
            </a:r>
            <a:endParaRPr/>
          </a:p>
        </p:txBody>
      </p:sp>
      <p:pic>
        <p:nvPicPr>
          <p:cNvPr id="237" name="Google Shape;2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234" y="4069142"/>
            <a:ext cx="4449661" cy="2790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Big Data</a:t>
            </a:r>
            <a:endParaRPr/>
          </a:p>
        </p:txBody>
      </p:sp>
      <p:sp>
        <p:nvSpPr>
          <p:cNvPr id="243" name="Google Shape;243;p18"/>
          <p:cNvSpPr txBox="1"/>
          <p:nvPr>
            <p:ph idx="1" type="body"/>
          </p:nvPr>
        </p:nvSpPr>
        <p:spPr>
          <a:xfrm>
            <a:off x="609600" y="1600200"/>
            <a:ext cx="10186219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1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Big Data is any data that is expensive to manage and hard to extract value from </a:t>
            </a:r>
            <a:endParaRPr sz="24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400"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b="1" lang="en-US" sz="2400"/>
              <a:t>Volume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•"/>
            </a:pPr>
            <a:r>
              <a:rPr lang="en-US" sz="2400"/>
              <a:t>The size of the data</a:t>
            </a:r>
            <a:endParaRPr sz="2400"/>
          </a:p>
          <a:p>
            <a:pPr indent="0" lvl="0" marL="5486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400"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b="1" lang="en-US" sz="2400"/>
              <a:t>Velocity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•"/>
            </a:pPr>
            <a:r>
              <a:rPr lang="en-US" sz="2400"/>
              <a:t>The latency of data processing relative to the growing demand for interactivity</a:t>
            </a:r>
            <a:endParaRPr sz="2400"/>
          </a:p>
          <a:p>
            <a:pPr indent="0" lvl="0" marL="5486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400"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b="1" lang="en-US" sz="2400"/>
              <a:t>Variety and Complexity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•"/>
            </a:pPr>
            <a:r>
              <a:rPr lang="en-US" sz="2400"/>
              <a:t>the diversity of sources, formats, quality, structures.</a:t>
            </a:r>
            <a:endParaRPr/>
          </a:p>
          <a:p>
            <a:pPr indent="-60006" lvl="2" marL="54864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215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Types of Data We Have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Relational Data (Tables/Transaction/Legacy Data)</a:t>
            </a:r>
            <a:endParaRPr/>
          </a:p>
          <a:p>
            <a:pPr indent="-137160" lvl="0" marL="13716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Text Data (Web)</a:t>
            </a:r>
            <a:endParaRPr/>
          </a:p>
          <a:p>
            <a:pPr indent="-137160" lvl="0" marL="13716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Semi-structured Data (XML) </a:t>
            </a:r>
            <a:endParaRPr/>
          </a:p>
          <a:p>
            <a:pPr indent="-137160" lvl="0" marL="13716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Graph Data</a:t>
            </a:r>
            <a:endParaRPr/>
          </a:p>
          <a:p>
            <a:pPr indent="-137160" lvl="0" marL="13716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Social Network, Semantic Web (RDF), … </a:t>
            </a:r>
            <a:endParaRPr/>
          </a:p>
          <a:p>
            <a:pPr indent="-137160" lvl="0" marL="13716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Streaming Data </a:t>
            </a:r>
            <a:endParaRPr/>
          </a:p>
          <a:p>
            <a:pPr indent="-137160" lvl="0" marL="13716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>
                <a:solidFill>
                  <a:srgbClr val="000066"/>
                </a:solidFill>
              </a:rPr>
              <a:t>You can afford to scan the data once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Data Science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Introduction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Why Data Science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Data Scientists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What do they do?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Course Logistics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Logistics</a:t>
            </a:r>
            <a:endParaRPr/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Class Attendance is expected !</a:t>
            </a:r>
            <a:endParaRPr/>
          </a:p>
          <a:p>
            <a:pPr indent="-40005" lvl="0" marL="13716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 u="sng"/>
              <a:t>Lectures</a:t>
            </a:r>
            <a:endParaRPr/>
          </a:p>
          <a:p>
            <a:pPr indent="-137160" lvl="0" marL="13716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Class will meet  MW 10:00 AM - 12:50 PM</a:t>
            </a:r>
            <a:endParaRPr/>
          </a:p>
          <a:p>
            <a:pPr indent="-137160" lvl="0" marL="13716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Lectures will include PPT slides and examples in Juypter notebooks</a:t>
            </a:r>
            <a:endParaRPr/>
          </a:p>
          <a:p>
            <a:pPr indent="-40005" lvl="0" marL="13716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 u="sng"/>
              <a:t>Labs</a:t>
            </a:r>
            <a:endParaRPr/>
          </a:p>
          <a:p>
            <a:pPr indent="-137160" lvl="0" marL="13716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M/W 02:00 PM - 04:50 PM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Course Logistics (1/2)</a:t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Lets go over the syllabus …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We will use the following tools to manage the course: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b="1" lang="en-US"/>
              <a:t>iLearn : </a:t>
            </a:r>
            <a:r>
              <a:rPr lang="en-US"/>
              <a:t>Will be used to turn-in programming assignments and post grades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b="1" lang="en-US"/>
              <a:t>CampusWire: </a:t>
            </a:r>
            <a:r>
              <a:rPr lang="en-US"/>
              <a:t>Will be used for class discussions. We will enroll everyone to the course discussion page on the 2nd week of classes, or you can enroll yourself via code. 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b="1" lang="en-US"/>
              <a:t>Google Drive: </a:t>
            </a:r>
            <a:r>
              <a:rPr lang="en-US"/>
              <a:t>Will use a shared drive to post lecture slides, labs, reading material, solutions, etc. Be sure to use your UCR email to gain access to the Google drive.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10/1/18</a:t>
            </a:r>
            <a:endParaRPr/>
          </a:p>
        </p:txBody>
      </p:sp>
      <p:sp>
        <p:nvSpPr>
          <p:cNvPr id="263" name="Google Shape;263;p21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0" y="1962231"/>
            <a:ext cx="923533" cy="91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/>
          <p:nvPr/>
        </p:nvSpPr>
        <p:spPr>
          <a:xfrm>
            <a:off x="7058357" y="694984"/>
            <a:ext cx="2742600" cy="1545300"/>
          </a:xfrm>
          <a:prstGeom prst="wedgeEllipseCallout">
            <a:avLst>
              <a:gd fmla="val 51298" name="adj1"/>
              <a:gd fmla="val 60687" name="adj2"/>
            </a:avLst>
          </a:prstGeom>
          <a:solidFill>
            <a:srgbClr val="D6E3BC"/>
          </a:solidFill>
          <a:ln cap="flat" cmpd="sng" w="9525">
            <a:solidFill>
              <a:srgbClr val="5F497A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sure you can login to iLearn, and access this course.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Course Logistics (2/2)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609600" y="1462548"/>
            <a:ext cx="9124335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Lets go over the syllabus …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56197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</a:pPr>
            <a:r>
              <a:t/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 sz="1800"/>
              <a:t>Class is composed of 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</a:pPr>
            <a:r>
              <a:rPr lang="en-US" sz="1800"/>
              <a:t>Labs x 5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</a:pPr>
            <a:r>
              <a:rPr lang="en-US" sz="1800"/>
              <a:t>Quizzes</a:t>
            </a:r>
            <a:r>
              <a:rPr lang="en-US" sz="1800"/>
              <a:t> x 2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</a:pPr>
            <a:r>
              <a:rPr lang="en-US" sz="1800"/>
              <a:t>Final Project </a:t>
            </a:r>
            <a:endParaRPr/>
          </a:p>
          <a:p>
            <a:pPr indent="-60006" lvl="2" marL="54864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215"/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10/1/18</a:t>
            </a:r>
            <a:endParaRPr/>
          </a:p>
        </p:txBody>
      </p:sp>
      <p:sp>
        <p:nvSpPr>
          <p:cNvPr id="274" name="Google Shape;274;p22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76" name="Google Shape;276;p22"/>
          <p:cNvGraphicFramePr/>
          <p:nvPr/>
        </p:nvGraphicFramePr>
        <p:xfrm>
          <a:off x="675150" y="46628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{9DFE1181-9D75-4F35-9A37-C2A514CB4E1F}</a:tableStyleId>
              </a:tblPr>
              <a:tblGrid>
                <a:gridCol w="2463525"/>
                <a:gridCol w="1331725"/>
              </a:tblGrid>
              <a:tr h="24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Item</a:t>
                      </a:r>
                      <a:endParaRPr b="1" sz="1600" u="none" cap="none" strike="noStrike"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Percentage</a:t>
                      </a:r>
                      <a:endParaRPr b="1" sz="1600" u="none" cap="none" strike="noStrike"/>
                    </a:p>
                  </a:txBody>
                  <a:tcPr marT="45725" marB="45725" marR="91450" marL="91450">
                    <a:solidFill>
                      <a:srgbClr val="FBD4B4"/>
                    </a:solidFill>
                  </a:tcPr>
                </a:tc>
              </a:tr>
              <a:tr h="24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Labs</a:t>
                      </a:r>
                      <a:endParaRPr b="0"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40%</a:t>
                      </a:r>
                      <a:endParaRPr b="0" sz="1600" u="none" cap="none" strike="noStrike"/>
                    </a:p>
                  </a:txBody>
                  <a:tcPr marT="45725" marB="45725" marR="91450" marL="91450"/>
                </a:tc>
              </a:tr>
              <a:tr h="30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Quizzes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35%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30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Final Project 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25%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Total</a:t>
                      </a:r>
                      <a:endParaRPr b="1"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100%</a:t>
                      </a:r>
                      <a:endParaRPr b="1"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77" name="Google Shape;277;p22"/>
          <p:cNvSpPr txBox="1"/>
          <p:nvPr/>
        </p:nvSpPr>
        <p:spPr>
          <a:xfrm>
            <a:off x="675150" y="4125843"/>
            <a:ext cx="36381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Grading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5663380" y="1462548"/>
            <a:ext cx="5604387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59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have a lab assignment each week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59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will be turned in online and demoed to the 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59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have upto 1 – week to complete the lab assignment. Incomplete labs must be demoed to the TA at the beginning of the next lab session.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6197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60" lvl="0" marL="13716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</a:rPr>
              <a:t>Quizzes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58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have</a:t>
            </a:r>
            <a:r>
              <a:rPr lang="en-US" sz="1500">
                <a:solidFill>
                  <a:schemeClr val="dk1"/>
                </a:solidFill>
              </a:rPr>
              <a:t> quizzes</a:t>
            </a:r>
            <a:r>
              <a:rPr lang="en-US"/>
              <a:t> that will be distributed via Gradescope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6197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60" lvl="0" marL="13716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59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have a team-based final project that is composed of several phases.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59" lvl="2" marL="54864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Phase 1 – project proposal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59" lvl="2" marL="54864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Phase 2 – data gathering and exploration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59" lvl="2" marL="54864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Phase 3 – data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59" lvl="2" marL="54864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Phase 4 – Final report / presentation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Final Project	</a:t>
            </a:r>
            <a:endParaRPr/>
          </a:p>
        </p:txBody>
      </p:sp>
      <p:sp>
        <p:nvSpPr>
          <p:cNvPr id="284" name="Google Shape;284;p23"/>
          <p:cNvSpPr txBox="1"/>
          <p:nvPr>
            <p:ph idx="1" type="body"/>
          </p:nvPr>
        </p:nvSpPr>
        <p:spPr>
          <a:xfrm>
            <a:off x="609600" y="1600199"/>
            <a:ext cx="10972800" cy="5154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The final project is team-based because </a:t>
            </a:r>
            <a:endParaRPr/>
          </a:p>
          <a:p>
            <a:pPr indent="-137159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Such projects are often team based and its important to learn the skills to communicate and work with others</a:t>
            </a:r>
            <a:endParaRPr/>
          </a:p>
          <a:p>
            <a:pPr indent="-56197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The final project will be completed in several phases:</a:t>
            </a:r>
            <a:endParaRPr/>
          </a:p>
          <a:p>
            <a:pPr indent="-40005" lvl="0" marL="13716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>
                <a:solidFill>
                  <a:schemeClr val="dk2"/>
                </a:solidFill>
              </a:rPr>
              <a:t>Phase 1 – Project Proposal  (start this on Week 1)</a:t>
            </a:r>
            <a:endParaRPr/>
          </a:p>
          <a:p>
            <a:pPr indent="-137158" lvl="1" marL="3429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90"/>
              <a:buChar char="•"/>
            </a:pPr>
            <a:r>
              <a:rPr lang="en-US" sz="1400"/>
              <a:t>Find a team member that is excited about the same project idea</a:t>
            </a:r>
            <a:endParaRPr/>
          </a:p>
          <a:p>
            <a:pPr indent="-61594" lvl="1" marL="3429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/>
          </a:p>
          <a:p>
            <a:pPr indent="-137160" lvl="0" marL="13716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>
                <a:solidFill>
                  <a:schemeClr val="dk2"/>
                </a:solidFill>
              </a:rPr>
              <a:t>Phase 2 – Data Gathering / Exploration</a:t>
            </a:r>
            <a:endParaRPr/>
          </a:p>
          <a:p>
            <a:pPr indent="-137159" lvl="1" marL="3429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90"/>
              <a:buChar char="•"/>
            </a:pPr>
            <a:r>
              <a:rPr lang="en-US" sz="1400"/>
              <a:t>Gather data using a crawler or API </a:t>
            </a:r>
            <a:endParaRPr/>
          </a:p>
          <a:p>
            <a:pPr indent="-137159" lvl="1" marL="3429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90"/>
              <a:buChar char="•"/>
            </a:pPr>
            <a:r>
              <a:rPr lang="en-US" sz="1400"/>
              <a:t>Based on the complexity, you may need to use multiple data sources.</a:t>
            </a:r>
            <a:endParaRPr/>
          </a:p>
          <a:p>
            <a:pPr indent="-137159" lvl="1" marL="3429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90"/>
              <a:buChar char="•"/>
            </a:pPr>
            <a:r>
              <a:rPr lang="en-US" sz="1400"/>
              <a:t>Clean, integrate, and summarize / visualize the dataset</a:t>
            </a:r>
            <a:endParaRPr/>
          </a:p>
          <a:p>
            <a:pPr indent="-61594" lvl="1" marL="3429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/>
          </a:p>
          <a:p>
            <a:pPr indent="-137160" lvl="0" marL="13716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>
                <a:solidFill>
                  <a:schemeClr val="dk2"/>
                </a:solidFill>
              </a:rPr>
              <a:t>Phase 3 – Preliminary Data Analysis / </a:t>
            </a:r>
            <a:r>
              <a:rPr lang="en-US">
                <a:solidFill>
                  <a:schemeClr val="dk2"/>
                </a:solidFill>
              </a:rPr>
              <a:t>visualization</a:t>
            </a:r>
            <a:endParaRPr/>
          </a:p>
          <a:p>
            <a:pPr indent="-137159" lvl="1" marL="3429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90"/>
              <a:buChar char="•"/>
            </a:pPr>
            <a:r>
              <a:rPr lang="en-US" sz="1400"/>
              <a:t>Explore the data further and start preliminary analysis using ML techniques</a:t>
            </a:r>
            <a:endParaRPr/>
          </a:p>
          <a:p>
            <a:pPr indent="-61594" lvl="1" marL="3429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/>
          </a:p>
          <a:p>
            <a:pPr indent="-137160" lvl="0" marL="13716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>
                <a:solidFill>
                  <a:schemeClr val="dk2"/>
                </a:solidFill>
              </a:rPr>
              <a:t>Phase 4 – Presentation </a:t>
            </a:r>
            <a:endParaRPr/>
          </a:p>
          <a:p>
            <a:pPr indent="-137159" lvl="1" marL="3429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90"/>
              <a:buChar char="•"/>
            </a:pPr>
            <a:r>
              <a:rPr lang="en-US" sz="1400"/>
              <a:t>Mini presentation </a:t>
            </a:r>
            <a:endParaRPr/>
          </a:p>
          <a:p>
            <a:pPr indent="-45402" lvl="0" marL="13716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445"/>
              <a:buNone/>
            </a:pPr>
            <a:r>
              <a:t/>
            </a:r>
            <a:endParaRPr sz="1700"/>
          </a:p>
          <a:p>
            <a:pPr indent="-61594" lvl="1" marL="3429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/>
          </a:p>
          <a:p>
            <a:pPr indent="-60006" lvl="2" marL="54864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1215"/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8008375" y="6001434"/>
            <a:ext cx="31950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** Results will be presented as a Juypter notebook 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Suggested Texts</a:t>
            </a:r>
            <a:endParaRPr/>
          </a:p>
        </p:txBody>
      </p:sp>
      <p:sp>
        <p:nvSpPr>
          <p:cNvPr id="291" name="Google Shape;291;p24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Due to the rapidly evolving nature of the material, there is no single textbook that covers the course in its entirety.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The following textbook covers fundamental concepts for `dealing with data'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Data Science for Business: What You Need to Know about Data Mining and Data-Analytic Thinking, 1st Edition by Foster Provost, Tom Fawcett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Data Mining and Analysis: Fundamental Concepts and Algorithms Mohammed J. Zaki and Wagner Meira Jr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The Wall Street Journal Guide to Information Graphics: The Dos and Dont's of Presenting Data, Facts, and Figures by Dona M. Wong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Doing Data Science: Straight Talk from the Frontline 1st Edition, Kindle Edition by Cathy O'Neil , Rachel Schutt </a:t>
            </a:r>
            <a:endParaRPr/>
          </a:p>
          <a:p>
            <a:pPr indent="-56197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</a:pPr>
            <a:r>
              <a:t/>
            </a:r>
            <a:endParaRPr/>
          </a:p>
          <a:p>
            <a:pPr indent="-56197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The class schedule will reference the appropriate reading material for each topic. 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Please note, these books are available online via the UCR Library. 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Note – you must be on campus or connected via VPN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</a:pPr>
            <a:r>
              <a:rPr lang="en-US">
                <a:solidFill>
                  <a:srgbClr val="FEFEFE"/>
                </a:solidFill>
              </a:rPr>
              <a:t>High level course goals</a:t>
            </a:r>
            <a:endParaRPr/>
          </a:p>
        </p:txBody>
      </p:sp>
      <p:grpSp>
        <p:nvGrpSpPr>
          <p:cNvPr id="297" name="Google Shape;297;p25"/>
          <p:cNvGrpSpPr/>
          <p:nvPr/>
        </p:nvGrpSpPr>
        <p:grpSpPr>
          <a:xfrm>
            <a:off x="609600" y="1602399"/>
            <a:ext cx="10972800" cy="4872401"/>
            <a:chOff x="0" y="2199"/>
            <a:chExt cx="10972800" cy="4872401"/>
          </a:xfrm>
        </p:grpSpPr>
        <p:sp>
          <p:nvSpPr>
            <p:cNvPr id="298" name="Google Shape;298;p25"/>
            <p:cNvSpPr/>
            <p:nvPr/>
          </p:nvSpPr>
          <p:spPr>
            <a:xfrm>
              <a:off x="0" y="2943407"/>
              <a:ext cx="10972800" cy="1931193"/>
            </a:xfrm>
            <a:prstGeom prst="rect">
              <a:avLst/>
            </a:prstGeom>
            <a:solidFill>
              <a:srgbClr val="4674AA"/>
            </a:solidFill>
            <a:ln cap="flat" cmpd="sng" w="26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5"/>
            <p:cNvSpPr txBox="1"/>
            <p:nvPr/>
          </p:nvSpPr>
          <p:spPr>
            <a:xfrm>
              <a:off x="0" y="2943407"/>
              <a:ext cx="10972800" cy="10428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8900" lIns="248900" spcFirstLastPara="1" rIns="248900" wrap="square" tIns="248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Topics to be covered include: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5357" y="3947627"/>
              <a:ext cx="1827014" cy="888349"/>
            </a:xfrm>
            <a:prstGeom prst="rect">
              <a:avLst/>
            </a:prstGeom>
            <a:solidFill>
              <a:srgbClr val="CFD7E7">
                <a:alpha val="89411"/>
              </a:srgbClr>
            </a:solidFill>
            <a:ln cap="flat" cmpd="sng" w="26425">
              <a:solidFill>
                <a:srgbClr val="CFD7E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5"/>
            <p:cNvSpPr txBox="1"/>
            <p:nvPr/>
          </p:nvSpPr>
          <p:spPr>
            <a:xfrm>
              <a:off x="5357" y="3947627"/>
              <a:ext cx="1827014" cy="888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149350" spcFirstLastPara="1" rIns="1493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gathering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1832371" y="3947627"/>
              <a:ext cx="1827014" cy="888349"/>
            </a:xfrm>
            <a:prstGeom prst="rect">
              <a:avLst/>
            </a:prstGeom>
            <a:solidFill>
              <a:srgbClr val="CFD7E7">
                <a:alpha val="89411"/>
              </a:srgbClr>
            </a:solidFill>
            <a:ln cap="flat" cmpd="sng" w="26425">
              <a:solidFill>
                <a:srgbClr val="CFD7E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1832371" y="3947627"/>
              <a:ext cx="1827014" cy="888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149350" spcFirstLastPara="1" rIns="1493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storage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3659385" y="3947627"/>
              <a:ext cx="1827014" cy="888349"/>
            </a:xfrm>
            <a:prstGeom prst="rect">
              <a:avLst/>
            </a:prstGeom>
            <a:solidFill>
              <a:srgbClr val="CFD7E7">
                <a:alpha val="89411"/>
              </a:srgbClr>
            </a:solidFill>
            <a:ln cap="flat" cmpd="sng" w="26425">
              <a:solidFill>
                <a:srgbClr val="CFD7E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5"/>
            <p:cNvSpPr txBox="1"/>
            <p:nvPr/>
          </p:nvSpPr>
          <p:spPr>
            <a:xfrm>
              <a:off x="3659385" y="3947627"/>
              <a:ext cx="1827014" cy="888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149350" spcFirstLastPara="1" rIns="1493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Business intelligence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5486400" y="3947627"/>
              <a:ext cx="1827014" cy="888349"/>
            </a:xfrm>
            <a:prstGeom prst="rect">
              <a:avLst/>
            </a:prstGeom>
            <a:solidFill>
              <a:srgbClr val="CFD7E7">
                <a:alpha val="89411"/>
              </a:srgbClr>
            </a:solidFill>
            <a:ln cap="flat" cmpd="sng" w="26425">
              <a:solidFill>
                <a:srgbClr val="CFD7E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5"/>
            <p:cNvSpPr txBox="1"/>
            <p:nvPr/>
          </p:nvSpPr>
          <p:spPr>
            <a:xfrm>
              <a:off x="5486400" y="3947627"/>
              <a:ext cx="1827014" cy="888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149350" spcFirstLastPara="1" rIns="1493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Basic statistics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7313414" y="3947627"/>
              <a:ext cx="1827014" cy="888349"/>
            </a:xfrm>
            <a:prstGeom prst="rect">
              <a:avLst/>
            </a:prstGeom>
            <a:solidFill>
              <a:srgbClr val="CFD7E7">
                <a:alpha val="89411"/>
              </a:srgbClr>
            </a:solidFill>
            <a:ln cap="flat" cmpd="sng" w="26425">
              <a:solidFill>
                <a:srgbClr val="CFD7E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5"/>
            <p:cNvSpPr txBox="1"/>
            <p:nvPr/>
          </p:nvSpPr>
          <p:spPr>
            <a:xfrm>
              <a:off x="7313414" y="3947627"/>
              <a:ext cx="1827014" cy="888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149350" spcFirstLastPara="1" rIns="1493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9140428" y="3947627"/>
              <a:ext cx="1827014" cy="888349"/>
            </a:xfrm>
            <a:prstGeom prst="rect">
              <a:avLst/>
            </a:prstGeom>
            <a:solidFill>
              <a:srgbClr val="CFD7E7">
                <a:alpha val="89411"/>
              </a:srgbClr>
            </a:solidFill>
            <a:ln cap="flat" cmpd="sng" w="26425">
              <a:solidFill>
                <a:srgbClr val="CFD7E7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5"/>
            <p:cNvSpPr txBox="1"/>
            <p:nvPr/>
          </p:nvSpPr>
          <p:spPr>
            <a:xfrm>
              <a:off x="9140428" y="3947627"/>
              <a:ext cx="1827014" cy="888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149350" spcFirstLastPara="1" rIns="1493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Analysis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 rot="10800000">
              <a:off x="0" y="2199"/>
              <a:ext cx="10972800" cy="2970175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9EB2D2"/>
            </a:solidFill>
            <a:ln cap="flat" cmpd="sng" w="26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5"/>
            <p:cNvSpPr txBox="1"/>
            <p:nvPr/>
          </p:nvSpPr>
          <p:spPr>
            <a:xfrm>
              <a:off x="0" y="2199"/>
              <a:ext cx="10972800" cy="1929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8900" lIns="248900" spcFirstLastPara="1" rIns="248900" wrap="square" tIns="248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This course provides an overview of Data Science, covering a broad selection of key challenges in and methodologies for working with big data.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High level course goals and learning objectives</a:t>
            </a:r>
            <a:endParaRPr/>
          </a:p>
        </p:txBody>
      </p:sp>
      <p:sp>
        <p:nvSpPr>
          <p:cNvPr id="319" name="Google Shape;319;p26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Students will acquire a working knowledge of data science through hands-on projects and case studies in a variety of business,, engineering, social sciences, or life sciences domains. 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Professional skills, such as 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Communication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Presentation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Teamwork,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Storytelling with data, will be fostered</a:t>
            </a:r>
            <a:endParaRPr/>
          </a:p>
          <a:p>
            <a:pPr indent="-56197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Computing background for the course</a:t>
            </a:r>
            <a:endParaRPr/>
          </a:p>
        </p:txBody>
      </p:sp>
      <p:sp>
        <p:nvSpPr>
          <p:cNvPr id="325" name="Google Shape;325;p27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b="1" lang="en-US" sz="2400"/>
              <a:t>Prerequisite: </a:t>
            </a:r>
            <a:r>
              <a:rPr lang="en-US" sz="2400"/>
              <a:t>CS 14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You will need to be able to get your hands dirty playing with, processing, and plotting data using Python. </a:t>
            </a:r>
            <a:endParaRPr/>
          </a:p>
          <a:p>
            <a:pPr indent="-11430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course will not teach you Python. You should be able to pick-up the syntax through outside readings and practice. </a:t>
            </a:r>
            <a:endParaRPr sz="1800"/>
          </a:p>
          <a:p>
            <a:pPr indent="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Why Python? It is more commonly used in industry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Kdnuggets  Python VS R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LINK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What Python skills do we need?</a:t>
            </a:r>
            <a:endParaRPr/>
          </a:p>
        </p:txBody>
      </p:sp>
      <p:sp>
        <p:nvSpPr>
          <p:cNvPr id="331" name="Google Shape;331;p28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Data exploration/processing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The Python scientific stack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numpy, scipy, pandas, matplotlib</a:t>
            </a:r>
            <a:endParaRPr/>
          </a:p>
          <a:p>
            <a:pPr indent="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Formatting and presenting results: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JuPyter notebooks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What statistics skills do we need?</a:t>
            </a:r>
            <a:endParaRPr/>
          </a:p>
        </p:txBody>
      </p:sp>
      <p:sp>
        <p:nvSpPr>
          <p:cNvPr id="337" name="Google Shape;337;p29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Basics: 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Estimation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Hypothesis testing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Inference</a:t>
            </a:r>
            <a:endParaRPr/>
          </a:p>
          <a:p>
            <a:pPr indent="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Applied statistics: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Classification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Introductions …</a:t>
            </a:r>
            <a:endParaRPr/>
          </a:p>
        </p:txBody>
      </p:sp>
      <p:sp>
        <p:nvSpPr>
          <p:cNvPr id="119" name="Google Shape;119;p3"/>
          <p:cNvSpPr txBox="1"/>
          <p:nvPr>
            <p:ph idx="1" type="body"/>
          </p:nvPr>
        </p:nvSpPr>
        <p:spPr>
          <a:xfrm>
            <a:off x="609600" y="1600200"/>
            <a:ext cx="6732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-US" u="sng"/>
              <a:t>C</a:t>
            </a:r>
            <a:r>
              <a:rPr lang="en-US" u="sng"/>
              <a:t>ourse Instructor</a:t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Prof. Mariam Salloum</a:t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b="1" lang="en-US"/>
              <a:t>Email: </a:t>
            </a:r>
            <a:r>
              <a:rPr lang="en-US"/>
              <a:t>msalloum@cs.ucr.edu</a:t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b="1" lang="en-US"/>
              <a:t>Webpage: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www.cs.ucr.edu/~msalloum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Available after class for office hours, but you can always setup an appointment for a time that works for you.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rPr lang="en-US" u="sng"/>
              <a:t>Lab Instructor / 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rPr lang="en-US" sz="1850">
                <a:solidFill>
                  <a:srgbClr val="202124"/>
                </a:solidFill>
              </a:rPr>
              <a:t>Haochen Zeng</a:t>
            </a:r>
            <a:br>
              <a:rPr lang="en-US"/>
            </a:br>
            <a:r>
              <a:rPr b="1" lang="en-US"/>
              <a:t>Email: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hzeng013@ucr.edu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20" name="Google Shape;120;p3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10/1/19</a:t>
            </a:r>
            <a:endParaRPr/>
          </a:p>
        </p:txBody>
      </p:sp>
      <p:sp>
        <p:nvSpPr>
          <p:cNvPr id="121" name="Google Shape;121;p3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CS105 –  Data Analysis Methods</a:t>
            </a:r>
            <a:endParaRPr/>
          </a:p>
        </p:txBody>
      </p:sp>
      <p:sp>
        <p:nvSpPr>
          <p:cNvPr id="122" name="Google Shape;122;p3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What other skills do we need?</a:t>
            </a:r>
            <a:endParaRPr/>
          </a:p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Combining statistics and programming: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Machine learning</a:t>
            </a:r>
            <a:endParaRPr/>
          </a:p>
          <a:p>
            <a:pPr indent="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Communicating your results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Use Jupyter Lab and notebooks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Data Visualization</a:t>
            </a:r>
            <a:endParaRPr/>
          </a:p>
          <a:p>
            <a:pPr indent="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Adapting to different types of data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Evaluating data sets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Cleaning messy data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Python</a:t>
            </a:r>
            <a:endParaRPr/>
          </a:p>
        </p:txBody>
      </p:sp>
      <p:sp>
        <p:nvSpPr>
          <p:cNvPr id="349" name="Google Shape;349;p31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If you don’t know Python, then this is a good place to start: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Learning Python by Mark Lutz O’Reilly Media, September 2013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Available online via the UCR Library (must be on-campus to access)</a:t>
            </a:r>
            <a:endParaRPr/>
          </a:p>
          <a:p>
            <a:pPr indent="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We will also be making use of iPython/Jupyter notebooks. 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Makes developing Python code easier and sharing  / visualizing results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Each student will be given access to a Jupyter notebook</a:t>
            </a:r>
            <a:endParaRPr/>
          </a:p>
          <a:p>
            <a:pPr indent="-56197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Lets take a look at a few use-cases of data</a:t>
            </a:r>
            <a:endParaRPr/>
          </a:p>
        </p:txBody>
      </p:sp>
      <p:sp>
        <p:nvSpPr>
          <p:cNvPr id="355" name="Google Shape;355;p32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005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pic>
        <p:nvPicPr>
          <p:cNvPr id="356" name="Google Shape;3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1600200"/>
            <a:ext cx="2412569" cy="37874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/>
          <p:nvPr/>
        </p:nvSpPr>
        <p:spPr>
          <a:xfrm>
            <a:off x="609599" y="5563005"/>
            <a:ext cx="1544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0757A"/>
                </a:solidFill>
                <a:latin typeface="arial"/>
                <a:ea typeface="arial"/>
                <a:cs typeface="arial"/>
                <a:sym typeface="arial"/>
              </a:rPr>
              <a:t>Bernard Marr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3977898" y="2392913"/>
            <a:ext cx="772332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LINK: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https://ebookcentral.proquest.com/lib/ucr/reader.action?docID=4455265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suggest you browse the book to look at a few case studies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ones that interest you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Netflix</a:t>
            </a:r>
            <a:endParaRPr/>
          </a:p>
        </p:txBody>
      </p:sp>
      <p:sp>
        <p:nvSpPr>
          <p:cNvPr id="364" name="Google Shape;364;p33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How does Netflix use data?</a:t>
            </a:r>
            <a:endParaRPr sz="2000"/>
          </a:p>
          <a:p>
            <a:pPr indent="0" lvl="0" marL="9715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000"/>
          </a:p>
          <a:p>
            <a:pPr indent="0" lvl="0" marL="9715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000"/>
          </a:p>
          <a:p>
            <a:pPr indent="-183197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Obviously, Netflix relies on customer data (what customers watch, how long they watch a show, what they search for, etc.) to understand the user’s preferences. </a:t>
            </a:r>
            <a:endParaRPr sz="2000"/>
          </a:p>
          <a:p>
            <a:pPr indent="-56197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</a:pPr>
            <a:r>
              <a:t/>
            </a:r>
            <a:endParaRPr sz="2000"/>
          </a:p>
          <a:p>
            <a:pPr indent="-183197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Data is used to build a profile on each customer / user and make recommendations. </a:t>
            </a:r>
            <a:endParaRPr sz="2000"/>
          </a:p>
          <a:p>
            <a:pPr indent="-56197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</a:pPr>
            <a:r>
              <a:t/>
            </a:r>
            <a:endParaRPr sz="2000"/>
          </a:p>
          <a:p>
            <a:pPr indent="-183197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 2007 the Netflix Prize, offering $1M to the group that could come up with the best algorithm predicting how customers would rate a movie based on prior ratings. 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Types of Data</a:t>
            </a:r>
            <a:endParaRPr/>
          </a:p>
        </p:txBody>
      </p:sp>
      <p:sp>
        <p:nvSpPr>
          <p:cNvPr id="370" name="Google Shape;370;p35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Data Science Lifecycle </a:t>
            </a:r>
            <a:endParaRPr sz="2000"/>
          </a:p>
          <a:p>
            <a:pPr indent="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000"/>
          </a:p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Types of data :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Tables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Graphs &amp; networks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Time-series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textual data</a:t>
            </a:r>
            <a:endParaRPr/>
          </a:p>
          <a:p>
            <a:pPr indent="-29208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137160" lvl="0" marL="13716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And go over 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simple statistics that describe the data, and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data analysis techniques of each type of data.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000"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c2b42abe5_0_6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Science Lifecycle</a:t>
            </a:r>
            <a:endParaRPr/>
          </a:p>
        </p:txBody>
      </p:sp>
      <p:sp>
        <p:nvSpPr>
          <p:cNvPr id="377" name="Google Shape;377;g7c2b42abe5_0_6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pic>
        <p:nvPicPr>
          <p:cNvPr id="378" name="Google Shape;378;g7c2b42abe5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552" y="1629513"/>
            <a:ext cx="8020750" cy="495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Exploratory Data Analysis (EDA)</a:t>
            </a:r>
            <a:endParaRPr/>
          </a:p>
        </p:txBody>
      </p:sp>
      <p:sp>
        <p:nvSpPr>
          <p:cNvPr id="384" name="Google Shape;384;p36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EDA is applied to explore a data set, which means: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Use methods that help you understand the data: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•"/>
            </a:pPr>
            <a:r>
              <a:rPr lang="en-US" sz="2400"/>
              <a:t>to help you understand the events that generated the data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•"/>
            </a:pPr>
            <a:r>
              <a:rPr lang="en-US" sz="2400"/>
              <a:t>detect outliers   (e.g. assess data quality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•"/>
            </a:pPr>
            <a:r>
              <a:rPr lang="en-US" sz="2400"/>
              <a:t>test assumptions (e.g. normal distributions or skewed?)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•"/>
            </a:pPr>
            <a:r>
              <a:rPr lang="en-US" sz="2400"/>
              <a:t>identify useful raw data &amp; transforms (e.g. log(x))</a:t>
            </a:r>
            <a:endParaRPr sz="2400"/>
          </a:p>
          <a:p>
            <a:pPr indent="0" lvl="2" marL="5486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 sz="2400"/>
          </a:p>
          <a:p>
            <a:pPr indent="0" lvl="2" marL="5486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Before diving into EDA, we need to understand different types of data. 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Types of Data I  </a:t>
            </a:r>
            <a:endParaRPr/>
          </a:p>
        </p:txBody>
      </p:sp>
      <p:sp>
        <p:nvSpPr>
          <p:cNvPr id="390" name="Google Shape;390;p38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 u="sng"/>
              <a:t>Categorical (Qualitative)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   Nominal scales – number is just a symbol that identifies a quality </a:t>
            </a:r>
            <a:endParaRPr/>
          </a:p>
          <a:p>
            <a:pPr indent="-400048" lvl="4" marL="891539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0=male, 1=female</a:t>
            </a:r>
            <a:endParaRPr/>
          </a:p>
          <a:p>
            <a:pPr indent="-400048" lvl="4" marL="891539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1=green, 2=blue, 3=red, 4=white</a:t>
            </a:r>
            <a:endParaRPr/>
          </a:p>
          <a:p>
            <a:pPr indent="-400050" lvl="3" marL="75438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Ordinal – rank order </a:t>
            </a:r>
            <a:endParaRPr/>
          </a:p>
          <a:p>
            <a:pPr indent="-247650" lvl="3" marL="75438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 u="sng"/>
              <a:t>Quantitative (continuous and discrete)</a:t>
            </a:r>
            <a:endParaRPr/>
          </a:p>
          <a:p>
            <a:pPr indent="-129540" lvl="0" marL="67437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Interval – units are of identical size (i.e. Years)</a:t>
            </a:r>
            <a:endParaRPr/>
          </a:p>
          <a:p>
            <a:pPr indent="-129540" lvl="0" marL="67437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Ratio – distance from an absolute zero (i.e. Age, reaction time)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Quantitative data is a measurement</a:t>
            </a:r>
            <a:endParaRPr/>
          </a:p>
        </p:txBody>
      </p:sp>
      <p:sp>
        <p:nvSpPr>
          <p:cNvPr id="396" name="Google Shape;396;p39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Every measurement has 2 parts: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The True Score (the actual state of things in the world)</a:t>
            </a:r>
            <a:endParaRPr/>
          </a:p>
          <a:p>
            <a:pPr indent="0" lvl="1" marL="20574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ERROR! (mistakes, bad measurement, report bias, context effects, etc.)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rPr lang="en-US" sz="2400"/>
              <a:t>X = T + e</a:t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Font typeface="Noto Sans Symbols"/>
              <a:buNone/>
            </a:pPr>
            <a:r>
              <a:t/>
            </a:r>
            <a:endParaRPr sz="2400"/>
          </a:p>
          <a:p>
            <a:pPr indent="-13716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Font typeface="Noto Sans Symbols"/>
              <a:buNone/>
            </a:pPr>
            <a:r>
              <a:t/>
            </a:r>
            <a:endParaRPr sz="2400"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EDA can help identify outliers, etc.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Variable Summaries</a:t>
            </a:r>
            <a:endParaRPr/>
          </a:p>
        </p:txBody>
      </p:sp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Indices of central tendency: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Mean – the average value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Median – the middle value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Mode – the most frequent value</a:t>
            </a:r>
            <a:endParaRPr/>
          </a:p>
          <a:p>
            <a:pPr indent="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Indices of Variability: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Variance – the spread around the mean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Standard deviation 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 Standard error of the mean (estimate)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403" name="Google Shape;403;p40"/>
          <p:cNvSpPr txBox="1"/>
          <p:nvPr/>
        </p:nvSpPr>
        <p:spPr>
          <a:xfrm>
            <a:off x="7532915" y="2505670"/>
            <a:ext cx="385354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Variable summaries helps us understand the data quickly and detect outliers.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0"/>
          <p:cNvSpPr/>
          <p:nvPr/>
        </p:nvSpPr>
        <p:spPr>
          <a:xfrm>
            <a:off x="7075715" y="4057471"/>
            <a:ext cx="3352800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Don’t need to report all of theses:  Bottom line…do these numbers make sense???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What is Data Science?</a:t>
            </a:r>
            <a:endParaRPr/>
          </a:p>
        </p:txBody>
      </p:sp>
      <p:sp>
        <p:nvSpPr>
          <p:cNvPr id="128" name="Google Shape;128;p4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9859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en-US" sz="2000"/>
              <a:t>An area that manages, manipulates, extracts, and interprets knowledge from tremendous amount of data</a:t>
            </a:r>
            <a:endParaRPr sz="2000"/>
          </a:p>
          <a:p>
            <a:pPr indent="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000"/>
          </a:p>
          <a:p>
            <a:pPr indent="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000"/>
          </a:p>
          <a:p>
            <a:pPr indent="-149859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30"/>
              <a:buChar char="•"/>
            </a:pPr>
            <a:r>
              <a:rPr lang="en-US" sz="2000"/>
              <a:t>Data science (DS) is a multidisciplinary field of study with goal to address the challenges in big data</a:t>
            </a:r>
            <a:endParaRPr sz="2000"/>
          </a:p>
          <a:p>
            <a:pPr indent="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000"/>
          </a:p>
          <a:p>
            <a:pPr indent="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000"/>
          </a:p>
          <a:p>
            <a:pPr indent="-149859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730"/>
              <a:buChar char="•"/>
            </a:pPr>
            <a:r>
              <a:rPr lang="en-US" sz="2000">
                <a:solidFill>
                  <a:srgbClr val="000000"/>
                </a:solidFill>
              </a:rPr>
              <a:t>Data science principles apply to all data – big and small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3212926" y="5982326"/>
            <a:ext cx="548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https://hbr.org/2012/10/data-scientist-the-sexiest-job-of-the-21st-century/</a:t>
            </a:r>
            <a:endParaRPr b="0" i="0" sz="12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The Mean</a:t>
            </a:r>
            <a:endParaRPr/>
          </a:p>
        </p:txBody>
      </p:sp>
      <p:graphicFrame>
        <p:nvGraphicFramePr>
          <p:cNvPr id="410" name="Google Shape;410;p41"/>
          <p:cNvGraphicFramePr/>
          <p:nvPr/>
        </p:nvGraphicFramePr>
        <p:xfrm>
          <a:off x="609600" y="176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{9DFE1181-9D75-4F35-9A37-C2A514CB4E1F}</a:tableStyleId>
              </a:tblPr>
              <a:tblGrid>
                <a:gridCol w="849075"/>
                <a:gridCol w="805550"/>
                <a:gridCol w="805550"/>
                <a:gridCol w="740225"/>
              </a:tblGrid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Subject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before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during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after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9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9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9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10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1" name="Google Shape;411;p41"/>
          <p:cNvSpPr txBox="1"/>
          <p:nvPr/>
        </p:nvSpPr>
        <p:spPr>
          <a:xfrm>
            <a:off x="609600" y="5207000"/>
            <a:ext cx="5016501" cy="119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 =   30        50        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/n           10       10        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=    3         5         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1"/>
          <p:cNvSpPr txBox="1"/>
          <p:nvPr/>
        </p:nvSpPr>
        <p:spPr>
          <a:xfrm>
            <a:off x="5238978" y="1364188"/>
            <a:ext cx="6561136" cy="4939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= sum of all scores divided by number of scores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…. X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baseline="-2500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baseline="-2500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mean the best summarization of a column?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potential issues can arise?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" name="Google Shape;413;p41"/>
          <p:cNvCxnSpPr/>
          <p:nvPr/>
        </p:nvCxnSpPr>
        <p:spPr>
          <a:xfrm>
            <a:off x="5204508" y="2611438"/>
            <a:ext cx="20891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The Mean</a:t>
            </a:r>
            <a:endParaRPr/>
          </a:p>
        </p:txBody>
      </p:sp>
      <p:graphicFrame>
        <p:nvGraphicFramePr>
          <p:cNvPr id="419" name="Google Shape;419;p42"/>
          <p:cNvGraphicFramePr/>
          <p:nvPr/>
        </p:nvGraphicFramePr>
        <p:xfrm>
          <a:off x="609600" y="176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{9DFE1181-9D75-4F35-9A37-C2A514CB4E1F}</a:tableStyleId>
              </a:tblPr>
              <a:tblGrid>
                <a:gridCol w="849075"/>
                <a:gridCol w="805550"/>
                <a:gridCol w="805550"/>
                <a:gridCol w="740225"/>
              </a:tblGrid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Subject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before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during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after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1000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9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9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9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10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0" name="Google Shape;420;p42"/>
          <p:cNvSpPr txBox="1"/>
          <p:nvPr/>
        </p:nvSpPr>
        <p:spPr>
          <a:xfrm>
            <a:off x="609600" y="5207000"/>
            <a:ext cx="5016501" cy="119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 =   30        50        1043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/n           10       10        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=    3         5          104.3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2"/>
          <p:cNvSpPr txBox="1"/>
          <p:nvPr/>
        </p:nvSpPr>
        <p:spPr>
          <a:xfrm>
            <a:off x="5072743" y="2198915"/>
            <a:ext cx="594265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 value ( possibly an outlier) can influence the mean.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case, the median could be a better summary.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40"/>
              <a:buFont typeface="Arial"/>
              <a:buNone/>
            </a:pPr>
            <a:r>
              <a:rPr lang="en-US" sz="3240"/>
              <a:t>The Variance: Sum of the squared deviations divided by number of scores</a:t>
            </a:r>
            <a:endParaRPr/>
          </a:p>
        </p:txBody>
      </p:sp>
      <p:graphicFrame>
        <p:nvGraphicFramePr>
          <p:cNvPr id="427" name="Google Shape;427;p43"/>
          <p:cNvGraphicFramePr/>
          <p:nvPr/>
        </p:nvGraphicFramePr>
        <p:xfrm>
          <a:off x="1979613" y="1598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{9DFE1181-9D75-4F35-9A37-C2A514CB4E1F}</a:tableStyleId>
              </a:tblPr>
              <a:tblGrid>
                <a:gridCol w="741350"/>
                <a:gridCol w="741375"/>
                <a:gridCol w="739775"/>
                <a:gridCol w="741350"/>
              </a:tblGrid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Subject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before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during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after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9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9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9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10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8" name="Google Shape;428;p43"/>
          <p:cNvSpPr txBox="1"/>
          <p:nvPr/>
        </p:nvSpPr>
        <p:spPr>
          <a:xfrm>
            <a:off x="1970543" y="4855027"/>
            <a:ext cx="3024187" cy="119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 =   30        50        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/n           10       10        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=    3         5         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9" name="Google Shape;429;p43"/>
          <p:cNvGraphicFramePr/>
          <p:nvPr/>
        </p:nvGraphicFramePr>
        <p:xfrm>
          <a:off x="5303839" y="1484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{9DFE1181-9D75-4F35-9A37-C2A514CB4E1F}</a:tableStyleId>
              </a:tblPr>
              <a:tblGrid>
                <a:gridCol w="852475"/>
                <a:gridCol w="852500"/>
                <a:gridCol w="852475"/>
                <a:gridCol w="852500"/>
                <a:gridCol w="850900"/>
                <a:gridCol w="852475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Before -mean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Before – mean </a:t>
                      </a:r>
                      <a:r>
                        <a:rPr b="1" baseline="3000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During - mean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During – mean</a:t>
                      </a:r>
                      <a:r>
                        <a:rPr b="1" baseline="3000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After - mean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After – mean </a:t>
                      </a:r>
                      <a:r>
                        <a:rPr b="1" baseline="30000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urier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8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0" name="Google Shape;430;p43"/>
          <p:cNvSpPr txBox="1"/>
          <p:nvPr/>
        </p:nvSpPr>
        <p:spPr>
          <a:xfrm>
            <a:off x="5282068" y="4855027"/>
            <a:ext cx="5113337" cy="119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0	    </a:t>
            </a:r>
            <a:r>
              <a:rPr b="1" i="0" lang="en-US" sz="1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0           </a:t>
            </a:r>
            <a:r>
              <a:rPr b="1" i="0" lang="en-US" sz="1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108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0           </a:t>
            </a:r>
            <a:r>
              <a:rPr b="1" i="0" lang="en-US" sz="1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10*                        10                    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=        0                       10.8                     2.2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3"/>
          <p:cNvSpPr/>
          <p:nvPr/>
        </p:nvSpPr>
        <p:spPr>
          <a:xfrm>
            <a:off x="2711451" y="2002972"/>
            <a:ext cx="720725" cy="2818033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3"/>
          <p:cNvSpPr/>
          <p:nvPr/>
        </p:nvSpPr>
        <p:spPr>
          <a:xfrm>
            <a:off x="5303838" y="2002972"/>
            <a:ext cx="863600" cy="2889472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6167438" y="2002972"/>
            <a:ext cx="863600" cy="2889472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3432176" y="2002972"/>
            <a:ext cx="720725" cy="2818034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3"/>
          <p:cNvSpPr/>
          <p:nvPr/>
        </p:nvSpPr>
        <p:spPr>
          <a:xfrm>
            <a:off x="7032625" y="2002972"/>
            <a:ext cx="863600" cy="2889472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3"/>
          <p:cNvSpPr/>
          <p:nvPr/>
        </p:nvSpPr>
        <p:spPr>
          <a:xfrm>
            <a:off x="7896225" y="2002972"/>
            <a:ext cx="863600" cy="2889472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3"/>
          <p:cNvSpPr/>
          <p:nvPr/>
        </p:nvSpPr>
        <p:spPr>
          <a:xfrm>
            <a:off x="4224339" y="2002972"/>
            <a:ext cx="720725" cy="2818034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3"/>
          <p:cNvSpPr/>
          <p:nvPr/>
        </p:nvSpPr>
        <p:spPr>
          <a:xfrm>
            <a:off x="8724107" y="2002972"/>
            <a:ext cx="863600" cy="2889472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3"/>
          <p:cNvSpPr/>
          <p:nvPr/>
        </p:nvSpPr>
        <p:spPr>
          <a:xfrm>
            <a:off x="9551988" y="2002972"/>
            <a:ext cx="863600" cy="2889472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2978604" y="5720215"/>
            <a:ext cx="287338" cy="287337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3"/>
          <p:cNvSpPr/>
          <p:nvPr/>
        </p:nvSpPr>
        <p:spPr>
          <a:xfrm>
            <a:off x="3697743" y="5720215"/>
            <a:ext cx="287337" cy="287337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489904" y="5720215"/>
            <a:ext cx="287338" cy="287337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3"/>
          <p:cNvSpPr txBox="1"/>
          <p:nvPr/>
        </p:nvSpPr>
        <p:spPr>
          <a:xfrm>
            <a:off x="2279651" y="6165850"/>
            <a:ext cx="7777163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*actually you divide by n-1 because it is a sample and not a population, but you get the idea…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Variance continued</a:t>
            </a:r>
            <a:endParaRPr/>
          </a:p>
        </p:txBody>
      </p:sp>
      <p:pic>
        <p:nvPicPr>
          <p:cNvPr id="449" name="Google Shape;44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89" y="1628776"/>
            <a:ext cx="2613025" cy="38004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450" name="Google Shape;45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3114" y="1628776"/>
            <a:ext cx="2808287" cy="38004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4425" y="1628775"/>
            <a:ext cx="2592388" cy="381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452" name="Google Shape;452;p44"/>
          <p:cNvCxnSpPr/>
          <p:nvPr/>
        </p:nvCxnSpPr>
        <p:spPr>
          <a:xfrm>
            <a:off x="5126038" y="3429001"/>
            <a:ext cx="0" cy="792163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44"/>
          <p:cNvCxnSpPr/>
          <p:nvPr/>
        </p:nvCxnSpPr>
        <p:spPr>
          <a:xfrm>
            <a:off x="5332413" y="2636838"/>
            <a:ext cx="0" cy="79216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44"/>
          <p:cNvCxnSpPr/>
          <p:nvPr/>
        </p:nvCxnSpPr>
        <p:spPr>
          <a:xfrm flipH="1">
            <a:off x="5519739" y="2924176"/>
            <a:ext cx="9525" cy="5048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p44"/>
          <p:cNvCxnSpPr/>
          <p:nvPr/>
        </p:nvCxnSpPr>
        <p:spPr>
          <a:xfrm>
            <a:off x="5735638" y="3429001"/>
            <a:ext cx="0" cy="792163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44"/>
          <p:cNvCxnSpPr/>
          <p:nvPr/>
        </p:nvCxnSpPr>
        <p:spPr>
          <a:xfrm>
            <a:off x="5932488" y="2636838"/>
            <a:ext cx="0" cy="79216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7" name="Google Shape;457;p44"/>
          <p:cNvCxnSpPr/>
          <p:nvPr/>
        </p:nvCxnSpPr>
        <p:spPr>
          <a:xfrm>
            <a:off x="6143625" y="3429000"/>
            <a:ext cx="0" cy="107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p44"/>
          <p:cNvCxnSpPr/>
          <p:nvPr/>
        </p:nvCxnSpPr>
        <p:spPr>
          <a:xfrm>
            <a:off x="6354763" y="2349500"/>
            <a:ext cx="0" cy="107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44"/>
          <p:cNvCxnSpPr/>
          <p:nvPr/>
        </p:nvCxnSpPr>
        <p:spPr>
          <a:xfrm>
            <a:off x="6527800" y="3448051"/>
            <a:ext cx="0" cy="5048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44"/>
          <p:cNvCxnSpPr/>
          <p:nvPr/>
        </p:nvCxnSpPr>
        <p:spPr>
          <a:xfrm>
            <a:off x="6743700" y="2349500"/>
            <a:ext cx="0" cy="107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44"/>
          <p:cNvCxnSpPr/>
          <p:nvPr/>
        </p:nvCxnSpPr>
        <p:spPr>
          <a:xfrm>
            <a:off x="6959600" y="3429000"/>
            <a:ext cx="0" cy="107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2" name="Google Shape;462;p44"/>
          <p:cNvCxnSpPr/>
          <p:nvPr/>
        </p:nvCxnSpPr>
        <p:spPr>
          <a:xfrm>
            <a:off x="7967663" y="2924176"/>
            <a:ext cx="0" cy="5048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3" name="Google Shape;463;p44"/>
          <p:cNvCxnSpPr/>
          <p:nvPr/>
        </p:nvCxnSpPr>
        <p:spPr>
          <a:xfrm>
            <a:off x="8159750" y="3429000"/>
            <a:ext cx="0" cy="28733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4" name="Google Shape;464;p44"/>
          <p:cNvCxnSpPr/>
          <p:nvPr/>
        </p:nvCxnSpPr>
        <p:spPr>
          <a:xfrm>
            <a:off x="8328025" y="3429001"/>
            <a:ext cx="0" cy="5048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5" name="Google Shape;465;p44"/>
          <p:cNvCxnSpPr/>
          <p:nvPr/>
        </p:nvCxnSpPr>
        <p:spPr>
          <a:xfrm>
            <a:off x="8543925" y="3213100"/>
            <a:ext cx="0" cy="215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44"/>
          <p:cNvCxnSpPr/>
          <p:nvPr/>
        </p:nvCxnSpPr>
        <p:spPr>
          <a:xfrm>
            <a:off x="8688388" y="3429001"/>
            <a:ext cx="0" cy="2889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44"/>
          <p:cNvCxnSpPr/>
          <p:nvPr/>
        </p:nvCxnSpPr>
        <p:spPr>
          <a:xfrm>
            <a:off x="8904288" y="3213100"/>
            <a:ext cx="0" cy="215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44"/>
          <p:cNvCxnSpPr/>
          <p:nvPr/>
        </p:nvCxnSpPr>
        <p:spPr>
          <a:xfrm>
            <a:off x="9086850" y="3429001"/>
            <a:ext cx="0" cy="5048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44"/>
          <p:cNvCxnSpPr/>
          <p:nvPr/>
        </p:nvCxnSpPr>
        <p:spPr>
          <a:xfrm>
            <a:off x="9264650" y="3141664"/>
            <a:ext cx="0" cy="287337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44"/>
          <p:cNvCxnSpPr/>
          <p:nvPr/>
        </p:nvCxnSpPr>
        <p:spPr>
          <a:xfrm>
            <a:off x="9480550" y="3429000"/>
            <a:ext cx="0" cy="28733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1" name="Google Shape;471;p44"/>
          <p:cNvCxnSpPr/>
          <p:nvPr/>
        </p:nvCxnSpPr>
        <p:spPr>
          <a:xfrm>
            <a:off x="9644063" y="2924176"/>
            <a:ext cx="0" cy="5048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2" name="Google Shape;472;p44"/>
          <p:cNvSpPr txBox="1"/>
          <p:nvPr/>
        </p:nvSpPr>
        <p:spPr>
          <a:xfrm>
            <a:off x="1631951" y="3789363"/>
            <a:ext cx="100806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Standard deviation</a:t>
            </a:r>
            <a:endParaRPr/>
          </a:p>
        </p:txBody>
      </p:sp>
      <p:sp>
        <p:nvSpPr>
          <p:cNvPr id="478" name="Google Shape;478;p45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Variance, as calculated earlier, is arbitrary.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What does it mean to have a variance of 10.8? Or 2.2? Or 1459.092? Or 0.000001?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Nothing. But if you could “standardize” that value, you could talk about any variance (i.e. deviation) in equivalent terms.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Standard Deviations are simply the square root of the variance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Standard deviation</a:t>
            </a:r>
            <a:endParaRPr/>
          </a:p>
        </p:txBody>
      </p:sp>
      <p:sp>
        <p:nvSpPr>
          <p:cNvPr id="484" name="Google Shape;484;p46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80"/>
              <a:buFont typeface="Noto Sans Symbols"/>
              <a:buNone/>
            </a:pPr>
            <a:r>
              <a:rPr lang="en-US" sz="2200"/>
              <a:t>The process of standardizing deviations goes like this:</a:t>
            </a:r>
            <a:endParaRPr sz="2200"/>
          </a:p>
          <a:p>
            <a:pPr indent="-137160" lvl="0" marL="13716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380"/>
              <a:buFont typeface="Noto Sans Symbols"/>
              <a:buNone/>
            </a:pPr>
            <a:r>
              <a:rPr lang="en-US" sz="2200"/>
              <a:t>1. Score (in the units that are meaningful)</a:t>
            </a:r>
            <a:endParaRPr sz="2200"/>
          </a:p>
          <a:p>
            <a:pPr indent="-137160" lvl="0" marL="13716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380"/>
              <a:buFont typeface="Noto Sans Symbols"/>
              <a:buNone/>
            </a:pPr>
            <a:r>
              <a:rPr lang="en-US" sz="2200"/>
              <a:t>2. Mean </a:t>
            </a:r>
            <a:endParaRPr sz="2200"/>
          </a:p>
          <a:p>
            <a:pPr indent="-137160" lvl="0" marL="13716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380"/>
              <a:buFont typeface="Noto Sans Symbols"/>
              <a:buNone/>
            </a:pPr>
            <a:r>
              <a:rPr lang="en-US" sz="2200"/>
              <a:t>3. Each score’s deviation from the mean</a:t>
            </a:r>
            <a:endParaRPr sz="2200"/>
          </a:p>
          <a:p>
            <a:pPr indent="-137160" lvl="0" marL="13716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380"/>
              <a:buFont typeface="Noto Sans Symbols"/>
              <a:buNone/>
            </a:pPr>
            <a:r>
              <a:rPr lang="en-US" sz="2200"/>
              <a:t>4. Square that deviation</a:t>
            </a:r>
            <a:endParaRPr sz="2200"/>
          </a:p>
          <a:p>
            <a:pPr indent="-137160" lvl="0" marL="13716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380"/>
              <a:buFont typeface="Noto Sans Symbols"/>
              <a:buNone/>
            </a:pPr>
            <a:r>
              <a:rPr lang="en-US" sz="2200"/>
              <a:t>5. Sum all the squared deviations (Sum of Squares)</a:t>
            </a:r>
            <a:endParaRPr sz="2200"/>
          </a:p>
          <a:p>
            <a:pPr indent="-137160" lvl="0" marL="13716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380"/>
              <a:buFont typeface="Noto Sans Symbols"/>
              <a:buNone/>
            </a:pPr>
            <a:r>
              <a:rPr lang="en-US" sz="2200"/>
              <a:t>6. Divide by n (if population) or n-1 (if sample)</a:t>
            </a:r>
            <a:endParaRPr sz="2200"/>
          </a:p>
          <a:p>
            <a:pPr indent="-137160" lvl="0" marL="13716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380"/>
              <a:buFont typeface="Noto Sans Symbols"/>
              <a:buNone/>
            </a:pPr>
            <a:r>
              <a:rPr lang="en-US" sz="2200"/>
              <a:t>7. Square root – now the value is in the units we started with!!!</a:t>
            </a:r>
            <a:endParaRPr sz="2200"/>
          </a:p>
        </p:txBody>
      </p:sp>
      <p:sp>
        <p:nvSpPr>
          <p:cNvPr id="485" name="Google Shape;485;p46"/>
          <p:cNvSpPr/>
          <p:nvPr/>
        </p:nvSpPr>
        <p:spPr>
          <a:xfrm>
            <a:off x="7151625" y="2154951"/>
            <a:ext cx="1255200" cy="2536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8558218" y="3238534"/>
            <a:ext cx="11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Interpreting standard deviation (SD)</a:t>
            </a:r>
            <a:endParaRPr/>
          </a:p>
        </p:txBody>
      </p:sp>
      <p:sp>
        <p:nvSpPr>
          <p:cNvPr id="492" name="Google Shape;492;p47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First, the SD will let you know about the distribution of scores around the mean. </a:t>
            </a:r>
            <a:endParaRPr sz="2400"/>
          </a:p>
          <a:p>
            <a:pPr indent="-137160" lvl="0" marL="13716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High SDs (relative to the mean) indicate the scores are spread out</a:t>
            </a:r>
            <a:endParaRPr sz="2400"/>
          </a:p>
          <a:p>
            <a:pPr indent="-137160" lvl="0" marL="13716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Low SDs tell you that most scores are very near the mean.</a:t>
            </a:r>
            <a:endParaRPr sz="2400"/>
          </a:p>
        </p:txBody>
      </p:sp>
      <p:pic>
        <p:nvPicPr>
          <p:cNvPr descr="normal3" id="493" name="Google Shape;4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676" y="4221164"/>
            <a:ext cx="2790825" cy="216058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7"/>
          <p:cNvSpPr txBox="1"/>
          <p:nvPr/>
        </p:nvSpPr>
        <p:spPr>
          <a:xfrm>
            <a:off x="7319963" y="5734051"/>
            <a:ext cx="2087562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SD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7"/>
          <p:cNvSpPr txBox="1"/>
          <p:nvPr/>
        </p:nvSpPr>
        <p:spPr>
          <a:xfrm>
            <a:off x="3216275" y="5805488"/>
            <a:ext cx="1296988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SD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47"/>
          <p:cNvCxnSpPr/>
          <p:nvPr/>
        </p:nvCxnSpPr>
        <p:spPr>
          <a:xfrm rot="10800000">
            <a:off x="7104063" y="6092825"/>
            <a:ext cx="576262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497" name="Google Shape;497;p47"/>
          <p:cNvCxnSpPr/>
          <p:nvPr/>
        </p:nvCxnSpPr>
        <p:spPr>
          <a:xfrm flipH="1" rot="10800000">
            <a:off x="3719514" y="6021388"/>
            <a:ext cx="1296987" cy="1444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/>
              <a:t>Interpreting standard deviation (SD)</a:t>
            </a:r>
            <a:endParaRPr/>
          </a:p>
        </p:txBody>
      </p:sp>
      <p:sp>
        <p:nvSpPr>
          <p:cNvPr id="503" name="Google Shape;503;p48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Second, you can then interpret any individual score in terms of the SD. </a:t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For example: mean = 50, SD = 10      versus   mean = 50, SD = 1</a:t>
            </a:r>
            <a:endParaRPr/>
          </a:p>
          <a:p>
            <a:pPr indent="-29210" lvl="0" marL="13716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137160" lvl="0" marL="13716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A score of 55 is: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0.5 Standard deviation units from the mean (not much)	OR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5 standard deviation units from mean (a lot!)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Standardized scores (Z)</a:t>
            </a:r>
            <a:endParaRPr/>
          </a:p>
        </p:txBody>
      </p:sp>
      <p:sp>
        <p:nvSpPr>
          <p:cNvPr id="509" name="Google Shape;509;p49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Third, you can use SDs to create </a:t>
            </a:r>
            <a:r>
              <a:rPr i="1" lang="en-US" sz="2000"/>
              <a:t>standardized</a:t>
            </a:r>
            <a:r>
              <a:rPr lang="en-US" sz="2000"/>
              <a:t> scores – that is, force the scores onto a normal distribution by putting each score into units of SD.</a:t>
            </a:r>
            <a:endParaRPr/>
          </a:p>
          <a:p>
            <a:pPr indent="-29210" lvl="0" marL="13716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137160" lvl="0" marL="13716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Subtract the mean from each score and divide by SD  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Z = (X – mean)/SD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Standardized normal distribution</a:t>
            </a:r>
            <a:endParaRPr/>
          </a:p>
        </p:txBody>
      </p:sp>
      <p:sp>
        <p:nvSpPr>
          <p:cNvPr id="515" name="Google Shape;515;p50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ALL Z-scores have a mean of 0 and SD of 1. Nice and simple.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From this we can get the proportion of scores anywhere in the distribution.</a:t>
            </a:r>
            <a:endParaRPr/>
          </a:p>
        </p:txBody>
      </p:sp>
      <p:pic>
        <p:nvPicPr>
          <p:cNvPr descr="znormal" id="516" name="Google Shape;5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5639" y="3933825"/>
            <a:ext cx="4537075" cy="234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rmal" id="517" name="Google Shape;51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288" y="3789364"/>
            <a:ext cx="3744912" cy="25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What is Data Science?</a:t>
            </a:r>
            <a:endParaRPr/>
          </a:p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700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Theories and techniques from many fields and disciplines are used to </a:t>
            </a:r>
            <a:r>
              <a:rPr i="1" lang="en-US" sz="2000" u="sng"/>
              <a:t>investigate and analyze</a:t>
            </a:r>
            <a:r>
              <a:rPr lang="en-US" sz="2000"/>
              <a:t> a large amount of data to </a:t>
            </a:r>
            <a:r>
              <a:rPr i="1" lang="en-US" sz="2000" u="sng"/>
              <a:t>help decision makers</a:t>
            </a:r>
            <a:r>
              <a:rPr lang="en-US" sz="2000"/>
              <a:t> in many industries such as science, engineering, economics, politics, finance, and education</a:t>
            </a:r>
            <a:endParaRPr sz="2000"/>
          </a:p>
          <a:p>
            <a:pPr indent="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400"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Computer Science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Pattern recognition, visualization, data warehousing, High performance computing, Databases, AI</a:t>
            </a:r>
            <a:endParaRPr sz="2000"/>
          </a:p>
          <a:p>
            <a:pPr indent="0" lvl="0" marL="54864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000"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Mathematics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Mathematical Modeling</a:t>
            </a:r>
            <a:endParaRPr sz="2000"/>
          </a:p>
          <a:p>
            <a:pPr indent="0" lvl="0" marL="54864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000"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Statistics</a:t>
            </a:r>
            <a:endParaRPr/>
          </a:p>
          <a:p>
            <a:pPr indent="-137159" lvl="2" marL="54864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Statistical and Stochastic modeling, Probability.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1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23" name="Google Shape;523;p51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Examine every variable for:</a:t>
            </a:r>
            <a:endParaRPr/>
          </a:p>
          <a:p>
            <a:pPr indent="0" lvl="0" marL="13716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1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Out of range values</a:t>
            </a:r>
            <a:endParaRPr/>
          </a:p>
          <a:p>
            <a:pPr indent="-129540" lvl="1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Normality</a:t>
            </a:r>
            <a:endParaRPr/>
          </a:p>
          <a:p>
            <a:pPr indent="-129540" lvl="1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Outliers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5732" lvl="0" marL="13716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2295"/>
              <a:buChar char="•"/>
            </a:pPr>
            <a:r>
              <a:rPr lang="en-US" sz="2700"/>
              <a:t>Visual display of data is useful as well</a:t>
            </a:r>
            <a:endParaRPr/>
          </a:p>
          <a:p>
            <a:pPr indent="-134937" lvl="1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25"/>
              <a:buChar char="•"/>
            </a:pPr>
            <a:r>
              <a:rPr lang="en-US" sz="2500"/>
              <a:t>Histograms</a:t>
            </a:r>
            <a:endParaRPr/>
          </a:p>
          <a:p>
            <a:pPr indent="-134937" lvl="1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25"/>
              <a:buChar char="•"/>
            </a:pPr>
            <a:r>
              <a:rPr lang="en-US" sz="2500"/>
              <a:t>Stem and Leaf plots</a:t>
            </a:r>
            <a:endParaRPr/>
          </a:p>
          <a:p>
            <a:pPr indent="-134937" lvl="1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25"/>
              <a:buChar char="•"/>
            </a:pPr>
            <a:r>
              <a:rPr lang="en-US" sz="2500"/>
              <a:t>Boxplots</a:t>
            </a:r>
            <a:endParaRPr/>
          </a:p>
          <a:p>
            <a:pPr indent="-134937" lvl="1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25"/>
              <a:buChar char="•"/>
            </a:pPr>
            <a:r>
              <a:rPr lang="en-US" sz="2500"/>
              <a:t>QQ Plots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2"/>
          <p:cNvSpPr txBox="1"/>
          <p:nvPr>
            <p:ph type="title"/>
          </p:nvPr>
        </p:nvSpPr>
        <p:spPr>
          <a:xfrm>
            <a:off x="607485" y="273050"/>
            <a:ext cx="1096856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Histograms</a:t>
            </a:r>
            <a:endParaRPr/>
          </a:p>
        </p:txBody>
      </p:sp>
      <p:sp>
        <p:nvSpPr>
          <p:cNvPr id="529" name="Google Shape;529;p52"/>
          <p:cNvSpPr txBox="1"/>
          <p:nvPr>
            <p:ph idx="1" type="body"/>
          </p:nvPr>
        </p:nvSpPr>
        <p:spPr>
          <a:xfrm>
            <a:off x="607485" y="1550988"/>
            <a:ext cx="7572375" cy="96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113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 sz="2800"/>
              <a:t># of bins is very important:</a:t>
            </a:r>
            <a:endParaRPr/>
          </a:p>
        </p:txBody>
      </p:sp>
      <p:graphicFrame>
        <p:nvGraphicFramePr>
          <p:cNvPr id="530" name="Google Shape;530;p52"/>
          <p:cNvGraphicFramePr/>
          <p:nvPr/>
        </p:nvGraphicFramePr>
        <p:xfrm>
          <a:off x="340750" y="2128295"/>
          <a:ext cx="3536858" cy="2890336"/>
        </p:xfrm>
        <a:graphic>
          <a:graphicData uri="http://schemas.openxmlformats.org/presentationml/2006/ole">
            <mc:AlternateContent>
              <mc:Choice Requires="v">
                <p:oleObj r:id="rId4" imgH="2890336" imgW="3536858" progId="StaticEnhancedMetafile" spid="_x0000_s1">
                  <p:embed/>
                </p:oleObj>
              </mc:Choice>
              <mc:Fallback>
                <p:oleObj r:id="rId5" imgH="2890336" imgW="3536858" progId="StaticEnhancedMetafile">
                  <p:embed/>
                  <p:pic>
                    <p:nvPicPr>
                      <p:cNvPr id="530" name="Google Shape;530;p5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40750" y="2128295"/>
                        <a:ext cx="3536858" cy="28903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1" name="Google Shape;531;p52"/>
          <p:cNvGraphicFramePr/>
          <p:nvPr/>
        </p:nvGraphicFramePr>
        <p:xfrm>
          <a:off x="3877608" y="3738885"/>
          <a:ext cx="3536858" cy="2888996"/>
        </p:xfrm>
        <a:graphic>
          <a:graphicData uri="http://schemas.openxmlformats.org/presentationml/2006/ole">
            <mc:AlternateContent>
              <mc:Choice Requires="v">
                <p:oleObj r:id="rId7" imgH="2888996" imgW="3536858" progId="StaticEnhancedMetafile" spid="_x0000_s2">
                  <p:embed/>
                </p:oleObj>
              </mc:Choice>
              <mc:Fallback>
                <p:oleObj r:id="rId8" imgH="2888996" imgW="3536858" progId="StaticEnhancedMetafile">
                  <p:embed/>
                  <p:pic>
                    <p:nvPicPr>
                      <p:cNvPr id="531" name="Google Shape;531;p52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77608" y="3738885"/>
                        <a:ext cx="3536858" cy="28889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" name="Google Shape;532;p52"/>
          <p:cNvGraphicFramePr/>
          <p:nvPr/>
        </p:nvGraphicFramePr>
        <p:xfrm>
          <a:off x="7557902" y="2287979"/>
          <a:ext cx="3826309" cy="3126330"/>
        </p:xfrm>
        <a:graphic>
          <a:graphicData uri="http://schemas.openxmlformats.org/presentationml/2006/ole">
            <mc:AlternateContent>
              <mc:Choice Requires="v">
                <p:oleObj r:id="rId10" imgH="3126330" imgW="3826309" progId="StaticEnhancedMetafile" spid="_x0000_s3">
                  <p:embed/>
                </p:oleObj>
              </mc:Choice>
              <mc:Fallback>
                <p:oleObj r:id="rId11" imgH="3126330" imgW="3826309" progId="StaticEnhancedMetafile">
                  <p:embed/>
                  <p:pic>
                    <p:nvPicPr>
                      <p:cNvPr id="532" name="Google Shape;532;p52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557902" y="2287979"/>
                        <a:ext cx="3826309" cy="3126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Boxplots</a:t>
            </a:r>
            <a:endParaRPr/>
          </a:p>
        </p:txBody>
      </p:sp>
      <p:sp>
        <p:nvSpPr>
          <p:cNvPr id="538" name="Google Shape;538;p53"/>
          <p:cNvSpPr txBox="1"/>
          <p:nvPr/>
        </p:nvSpPr>
        <p:spPr>
          <a:xfrm>
            <a:off x="609600" y="1839311"/>
            <a:ext cx="5014967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Upper and lower bounds of boxes are the 25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75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percentile (interquartile range)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Whiskers are min and max value unless there is an outlier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outlier is beyond 1.5 times the interquartile range (box length)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9" name="Google Shape;539;p53"/>
          <p:cNvGraphicFramePr/>
          <p:nvPr/>
        </p:nvGraphicFramePr>
        <p:xfrm>
          <a:off x="5932543" y="2165569"/>
          <a:ext cx="4037013" cy="3298825"/>
        </p:xfrm>
        <a:graphic>
          <a:graphicData uri="http://schemas.openxmlformats.org/presentationml/2006/ole">
            <mc:AlternateContent>
              <mc:Choice Requires="v">
                <p:oleObj r:id="rId4" imgH="3298825" imgW="4037013" progId="StaticEnhancedMetafile" spid="_x0000_s1">
                  <p:embed/>
                </p:oleObj>
              </mc:Choice>
              <mc:Fallback>
                <p:oleObj r:id="rId5" imgH="3298825" imgW="4037013" progId="StaticEnhancedMetafile">
                  <p:embed/>
                  <p:pic>
                    <p:nvPicPr>
                      <p:cNvPr id="539" name="Google Shape;539;p5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932543" y="2165569"/>
                        <a:ext cx="4037013" cy="329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4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So, now what?</a:t>
            </a:r>
            <a:endParaRPr/>
          </a:p>
        </p:txBody>
      </p:sp>
      <p:sp>
        <p:nvSpPr>
          <p:cNvPr id="545" name="Google Shape;545;p54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If you find a mistake, fix it.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If you find an outlier, trim it or delete it.</a:t>
            </a:r>
            <a:endParaRPr/>
          </a:p>
          <a:p>
            <a:pPr indent="-137158" lvl="1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785"/>
              <a:buChar char="•"/>
            </a:pPr>
            <a:r>
              <a:rPr lang="en-US" sz="2100"/>
              <a:t>Otherwise the outlier will affect your analysis.</a:t>
            </a:r>
            <a:endParaRPr/>
          </a:p>
          <a:p>
            <a:pPr indent="-23811" lvl="1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785"/>
              <a:buNone/>
            </a:pPr>
            <a:r>
              <a:t/>
            </a:r>
            <a:endParaRPr sz="21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If your distributions are askew, transform the data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37159" lvl="1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 sz="1800"/>
              <a:t>Positive skew is reduced by using the square root or log</a:t>
            </a:r>
            <a:endParaRPr/>
          </a:p>
          <a:p>
            <a:pPr indent="-40004" lvl="1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800"/>
          </a:p>
          <a:p>
            <a:pPr indent="-40004" lvl="1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800"/>
          </a:p>
          <a:p>
            <a:pPr indent="-137159" lvl="1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 sz="1800"/>
              <a:t>Negative skew is reduced by squaring the data values</a:t>
            </a:r>
            <a:endParaRPr/>
          </a:p>
          <a:p>
            <a:pPr indent="-50800" lvl="1" marL="3429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360"/>
              <a:buNone/>
            </a:pPr>
            <a:r>
              <a:t/>
            </a:r>
            <a:endParaRPr sz="1600"/>
          </a:p>
          <a:p>
            <a:pPr indent="-56197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grpSp>
        <p:nvGrpSpPr>
          <p:cNvPr id="546" name="Google Shape;546;p54"/>
          <p:cNvGrpSpPr/>
          <p:nvPr/>
        </p:nvGrpSpPr>
        <p:grpSpPr>
          <a:xfrm>
            <a:off x="7060704" y="4265222"/>
            <a:ext cx="1611687" cy="888066"/>
            <a:chOff x="657" y="2976"/>
            <a:chExt cx="1679" cy="726"/>
          </a:xfrm>
        </p:grpSpPr>
        <p:sp>
          <p:nvSpPr>
            <p:cNvPr id="547" name="Google Shape;547;p54"/>
            <p:cNvSpPr/>
            <p:nvPr/>
          </p:nvSpPr>
          <p:spPr>
            <a:xfrm>
              <a:off x="703" y="3060"/>
              <a:ext cx="1587" cy="597"/>
            </a:xfrm>
            <a:custGeom>
              <a:rect b="b" l="l" r="r" t="t"/>
              <a:pathLst>
                <a:path extrusionOk="0" h="597" w="1587">
                  <a:moveTo>
                    <a:pt x="0" y="597"/>
                  </a:moveTo>
                  <a:cubicBezTo>
                    <a:pt x="26" y="305"/>
                    <a:pt x="53" y="14"/>
                    <a:pt x="317" y="7"/>
                  </a:cubicBezTo>
                  <a:cubicBezTo>
                    <a:pt x="581" y="0"/>
                    <a:pt x="1375" y="461"/>
                    <a:pt x="1587" y="55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8" name="Google Shape;548;p54"/>
            <p:cNvGrpSpPr/>
            <p:nvPr/>
          </p:nvGrpSpPr>
          <p:grpSpPr>
            <a:xfrm>
              <a:off x="657" y="2976"/>
              <a:ext cx="1679" cy="726"/>
              <a:chOff x="657" y="2976"/>
              <a:chExt cx="1679" cy="726"/>
            </a:xfrm>
          </p:grpSpPr>
          <p:cxnSp>
            <p:nvCxnSpPr>
              <p:cNvPr id="549" name="Google Shape;549;p54"/>
              <p:cNvCxnSpPr/>
              <p:nvPr/>
            </p:nvCxnSpPr>
            <p:spPr>
              <a:xfrm>
                <a:off x="657" y="2976"/>
                <a:ext cx="0" cy="72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0" name="Google Shape;550;p54"/>
              <p:cNvCxnSpPr/>
              <p:nvPr/>
            </p:nvCxnSpPr>
            <p:spPr>
              <a:xfrm>
                <a:off x="657" y="3702"/>
                <a:ext cx="1679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51" name="Google Shape;551;p54"/>
          <p:cNvGrpSpPr/>
          <p:nvPr/>
        </p:nvGrpSpPr>
        <p:grpSpPr>
          <a:xfrm>
            <a:off x="6810708" y="5683623"/>
            <a:ext cx="1481509" cy="888067"/>
            <a:chOff x="2880" y="2886"/>
            <a:chExt cx="1679" cy="733"/>
          </a:xfrm>
        </p:grpSpPr>
        <p:sp>
          <p:nvSpPr>
            <p:cNvPr id="552" name="Google Shape;552;p54"/>
            <p:cNvSpPr/>
            <p:nvPr/>
          </p:nvSpPr>
          <p:spPr>
            <a:xfrm flipH="1">
              <a:off x="2925" y="3022"/>
              <a:ext cx="1587" cy="597"/>
            </a:xfrm>
            <a:custGeom>
              <a:rect b="b" l="l" r="r" t="t"/>
              <a:pathLst>
                <a:path extrusionOk="0" h="597" w="1587">
                  <a:moveTo>
                    <a:pt x="0" y="597"/>
                  </a:moveTo>
                  <a:cubicBezTo>
                    <a:pt x="26" y="305"/>
                    <a:pt x="53" y="14"/>
                    <a:pt x="317" y="7"/>
                  </a:cubicBezTo>
                  <a:cubicBezTo>
                    <a:pt x="581" y="0"/>
                    <a:pt x="1375" y="461"/>
                    <a:pt x="1587" y="55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3" name="Google Shape;553;p54"/>
            <p:cNvGrpSpPr/>
            <p:nvPr/>
          </p:nvGrpSpPr>
          <p:grpSpPr>
            <a:xfrm>
              <a:off x="2880" y="2886"/>
              <a:ext cx="1679" cy="726"/>
              <a:chOff x="657" y="2976"/>
              <a:chExt cx="1679" cy="726"/>
            </a:xfrm>
          </p:grpSpPr>
          <p:cxnSp>
            <p:nvCxnSpPr>
              <p:cNvPr id="554" name="Google Shape;554;p54"/>
              <p:cNvCxnSpPr/>
              <p:nvPr/>
            </p:nvCxnSpPr>
            <p:spPr>
              <a:xfrm>
                <a:off x="657" y="2976"/>
                <a:ext cx="0" cy="72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5" name="Google Shape;555;p54"/>
              <p:cNvCxnSpPr/>
              <p:nvPr/>
            </p:nvCxnSpPr>
            <p:spPr>
              <a:xfrm>
                <a:off x="657" y="3702"/>
                <a:ext cx="1679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Graph Data </a:t>
            </a:r>
            <a:endParaRPr/>
          </a:p>
        </p:txBody>
      </p:sp>
      <p:sp>
        <p:nvSpPr>
          <p:cNvPr id="561" name="Google Shape;561;p55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0335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10"/>
              <a:buChar char="•"/>
            </a:pPr>
            <a:r>
              <a:rPr b="1" lang="en-US" sz="2600"/>
              <a:t>What is a Graph?</a:t>
            </a:r>
            <a:endParaRPr/>
          </a:p>
          <a:p>
            <a:pPr indent="-140335" lvl="1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210"/>
              <a:buChar char="•"/>
            </a:pPr>
            <a:r>
              <a:rPr i="1" lang="en-US" sz="2600"/>
              <a:t>A graph is a collection of interconnected nodes.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 sz="2600"/>
          </a:p>
          <a:p>
            <a:pPr indent="-140335" lvl="1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210"/>
              <a:buChar char="•"/>
            </a:pPr>
            <a:r>
              <a:rPr lang="en-US" sz="2600"/>
              <a:t>An “</a:t>
            </a:r>
            <a:r>
              <a:rPr b="1" lang="en-US" sz="2600"/>
              <a:t>edge</a:t>
            </a:r>
            <a:r>
              <a:rPr lang="en-US" sz="2600"/>
              <a:t>” is a connection or tie between two nodes.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 sz="2600"/>
          </a:p>
          <a:p>
            <a:pPr indent="-140335" lvl="1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210"/>
              <a:buChar char="•"/>
            </a:pPr>
            <a:r>
              <a:rPr lang="en-US" sz="2600"/>
              <a:t>A </a:t>
            </a:r>
            <a:r>
              <a:rPr b="1" lang="en-US" sz="2600"/>
              <a:t>neighborhood</a:t>
            </a:r>
            <a:r>
              <a:rPr lang="en-US" sz="2600"/>
              <a:t> N for a vertex or node is the set of its immediately connected nodes.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 b="1" sz="2600"/>
          </a:p>
          <a:p>
            <a:pPr indent="-140335" lvl="1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210"/>
              <a:buChar char="•"/>
            </a:pPr>
            <a:r>
              <a:rPr b="1" lang="en-US" sz="2600"/>
              <a:t>Degree</a:t>
            </a:r>
            <a:r>
              <a:rPr lang="en-US" sz="2600"/>
              <a:t>:  The degree </a:t>
            </a:r>
            <a:r>
              <a:rPr i="1" lang="en-US" sz="2600"/>
              <a:t>k</a:t>
            </a:r>
            <a:r>
              <a:rPr baseline="-25000" i="1" lang="en-US" sz="2600"/>
              <a:t>i</a:t>
            </a:r>
            <a:r>
              <a:rPr i="1" lang="en-US" sz="2600"/>
              <a:t> </a:t>
            </a:r>
            <a:r>
              <a:rPr lang="en-US" sz="2600"/>
              <a:t>of a vertex or node is the number of other nodes in its neighborhood.</a:t>
            </a:r>
            <a:endParaRPr b="1" sz="2600"/>
          </a:p>
          <a:p>
            <a:pPr indent="0" lvl="2" marL="54864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 sz="2600"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pic>
        <p:nvPicPr>
          <p:cNvPr id="562" name="Google Shape;56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8940" y="1028700"/>
            <a:ext cx="3442447" cy="258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6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Graph Data (Cont.)</a:t>
            </a:r>
            <a:endParaRPr/>
          </a:p>
        </p:txBody>
      </p:sp>
      <p:pic>
        <p:nvPicPr>
          <p:cNvPr id="568" name="Google Shape;568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4143"/>
            <a:ext cx="4035287" cy="264311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6"/>
          <p:cNvSpPr txBox="1"/>
          <p:nvPr>
            <p:ph idx="2" type="body"/>
          </p:nvPr>
        </p:nvSpPr>
        <p:spPr>
          <a:xfrm>
            <a:off x="4890052" y="1673352"/>
            <a:ext cx="6692348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85"/>
              <a:buChar char="•"/>
            </a:pPr>
            <a:r>
              <a:rPr lang="en-US"/>
              <a:t>A </a:t>
            </a:r>
            <a:r>
              <a:rPr b="1" lang="en-US"/>
              <a:t>degree</a:t>
            </a:r>
            <a:r>
              <a:rPr lang="en-US"/>
              <a:t> of a node is its number of neighbors</a:t>
            </a:r>
            <a:endParaRPr/>
          </a:p>
          <a:p>
            <a:pPr indent="-23812" lvl="0" marL="13716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785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785"/>
              <a:buChar char="•"/>
            </a:pPr>
            <a:r>
              <a:rPr lang="en-US"/>
              <a:t>A graph is </a:t>
            </a:r>
            <a:r>
              <a:rPr b="1" lang="en-US"/>
              <a:t>complete</a:t>
            </a:r>
            <a:r>
              <a:rPr lang="en-US"/>
              <a:t> if all nodes have n−1 neighbors. This would mean that all nodes are connected in every possible way.</a:t>
            </a:r>
            <a:endParaRPr/>
          </a:p>
          <a:p>
            <a:pPr indent="-23812" lvl="0" marL="13716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785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785"/>
              <a:buChar char="•"/>
            </a:pPr>
            <a:r>
              <a:rPr lang="en-US"/>
              <a:t>A </a:t>
            </a:r>
            <a:r>
              <a:rPr b="1" lang="en-US"/>
              <a:t>path</a:t>
            </a:r>
            <a:r>
              <a:rPr lang="en-US"/>
              <a:t> from i to j is a sequence of edges that goes from i to j. This path has a </a:t>
            </a:r>
            <a:r>
              <a:rPr b="1" lang="en-US"/>
              <a:t>length</a:t>
            </a:r>
            <a:r>
              <a:rPr lang="en-US"/>
              <a:t> equal to the number of edges it goes through.</a:t>
            </a:r>
            <a:endParaRPr/>
          </a:p>
          <a:p>
            <a:pPr indent="-23812" lvl="0" marL="13716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785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785"/>
              <a:buChar char="•"/>
            </a:pPr>
            <a:r>
              <a:rPr lang="en-US"/>
              <a:t>If all the nodes can be reached from each other by a given path, they form a</a:t>
            </a:r>
            <a:r>
              <a:rPr b="1" lang="en-US"/>
              <a:t> connected component. </a:t>
            </a:r>
            <a:r>
              <a:rPr lang="en-US"/>
              <a:t>A graph is </a:t>
            </a:r>
            <a:r>
              <a:rPr b="1" lang="en-US"/>
              <a:t>connected</a:t>
            </a:r>
            <a:r>
              <a:rPr lang="en-US"/>
              <a:t> is it has a single connected component</a:t>
            </a:r>
            <a:endParaRPr/>
          </a:p>
          <a:p>
            <a:pPr indent="-23812" lvl="0" marL="13716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785"/>
              <a:buNone/>
            </a:pPr>
            <a:r>
              <a:t/>
            </a:r>
            <a:endParaRPr/>
          </a:p>
          <a:p>
            <a:pPr indent="-23812" lvl="0" marL="13716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785"/>
              <a:buNone/>
            </a:pPr>
            <a:r>
              <a:t/>
            </a:r>
            <a:endParaRPr/>
          </a:p>
        </p:txBody>
      </p:sp>
      <p:pic>
        <p:nvPicPr>
          <p:cNvPr id="570" name="Google Shape;570;p56"/>
          <p:cNvPicPr preferRelativeResize="0"/>
          <p:nvPr/>
        </p:nvPicPr>
        <p:blipFill rotWithShape="1">
          <a:blip r:embed="rId4">
            <a:alphaModFix/>
          </a:blip>
          <a:srcRect b="0" l="11268" r="15565" t="0"/>
          <a:stretch/>
        </p:blipFill>
        <p:spPr>
          <a:xfrm>
            <a:off x="1093304" y="4254500"/>
            <a:ext cx="3140766" cy="26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7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Types of graphs</a:t>
            </a:r>
            <a:endParaRPr/>
          </a:p>
        </p:txBody>
      </p:sp>
      <p:sp>
        <p:nvSpPr>
          <p:cNvPr id="576" name="Google Shape;576;p57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1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Graphs can be used to represent :</a:t>
            </a:r>
            <a:endParaRPr sz="2200"/>
          </a:p>
          <a:p>
            <a:pPr indent="-139700" lvl="2" marL="548640" rtl="0" algn="l">
              <a:lnSpc>
                <a:spcPct val="90000"/>
              </a:lnSpc>
              <a:spcBef>
                <a:spcPts val="481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 social networks</a:t>
            </a:r>
            <a:endParaRPr sz="2200"/>
          </a:p>
          <a:p>
            <a:pPr indent="-139700" lvl="2" marL="548640" rtl="0" algn="l">
              <a:lnSpc>
                <a:spcPct val="90000"/>
              </a:lnSpc>
              <a:spcBef>
                <a:spcPts val="481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 web pages</a:t>
            </a:r>
            <a:endParaRPr sz="2200"/>
          </a:p>
          <a:p>
            <a:pPr indent="-139700" lvl="2" marL="548640" rtl="0" algn="l">
              <a:lnSpc>
                <a:spcPct val="90000"/>
              </a:lnSpc>
              <a:spcBef>
                <a:spcPts val="481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 biological networks</a:t>
            </a:r>
            <a:endParaRPr sz="2200"/>
          </a:p>
          <a:p>
            <a:pPr indent="0" lvl="0" marL="137160" rtl="0" algn="l">
              <a:lnSpc>
                <a:spcPct val="90000"/>
              </a:lnSpc>
              <a:spcBef>
                <a:spcPts val="481"/>
              </a:spcBef>
              <a:spcAft>
                <a:spcPts val="0"/>
              </a:spcAft>
              <a:buSzPts val="2044"/>
              <a:buNone/>
            </a:pPr>
            <a:r>
              <a:t/>
            </a:r>
            <a:endParaRPr sz="2200"/>
          </a:p>
          <a:p>
            <a:pPr indent="-137160" lvl="0" marL="137160" rtl="0" algn="l">
              <a:lnSpc>
                <a:spcPct val="90000"/>
              </a:lnSpc>
              <a:spcBef>
                <a:spcPts val="481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 Social networks are essentially graphs </a:t>
            </a:r>
            <a:endParaRPr sz="2200"/>
          </a:p>
          <a:p>
            <a:pPr indent="-139700" lvl="1" marL="342900" rtl="0" algn="l">
              <a:lnSpc>
                <a:spcPct val="90000"/>
              </a:lnSpc>
              <a:spcBef>
                <a:spcPts val="481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 a social structure made up of individuals (or organizations) called "nodes", which are tied (connected) by one or more specific types of interdependency, such as friendship, common interest</a:t>
            </a:r>
            <a:endParaRPr sz="2200"/>
          </a:p>
          <a:p>
            <a:pPr indent="0" lvl="1" marL="342900" rtl="0" algn="l">
              <a:lnSpc>
                <a:spcPct val="90000"/>
              </a:lnSpc>
              <a:spcBef>
                <a:spcPts val="481"/>
              </a:spcBef>
              <a:spcAft>
                <a:spcPts val="0"/>
              </a:spcAft>
              <a:buSzPts val="2044"/>
              <a:buNone/>
            </a:pPr>
            <a:r>
              <a:t/>
            </a:r>
            <a:endParaRPr sz="2200"/>
          </a:p>
          <a:p>
            <a:pPr indent="-137160" lvl="0" marL="137160" rtl="0" algn="l">
              <a:lnSpc>
                <a:spcPct val="90000"/>
              </a:lnSpc>
              <a:spcBef>
                <a:spcPts val="481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 Social Network analysis - v</a:t>
            </a:r>
            <a:r>
              <a:rPr lang="en-US" sz="2200"/>
              <a:t>iews social relationships in terms of network theory consisting of </a:t>
            </a:r>
            <a:r>
              <a:rPr i="1" lang="en-US" sz="2200"/>
              <a:t>nodes </a:t>
            </a:r>
            <a:r>
              <a:rPr lang="en-US" sz="2200"/>
              <a:t>and </a:t>
            </a:r>
            <a:r>
              <a:rPr i="1" lang="en-US" sz="2200"/>
              <a:t>ties</a:t>
            </a:r>
            <a:r>
              <a:rPr lang="en-US" sz="2200"/>
              <a:t> (also called </a:t>
            </a:r>
            <a:r>
              <a:rPr i="1" lang="en-US" sz="2200"/>
              <a:t>edges</a:t>
            </a:r>
            <a:r>
              <a:rPr lang="en-US" sz="2200"/>
              <a:t>, </a:t>
            </a:r>
            <a:r>
              <a:rPr i="1" lang="en-US" sz="2200"/>
              <a:t>links </a:t>
            </a:r>
            <a:r>
              <a:rPr lang="en-US" sz="2200"/>
              <a:t>or </a:t>
            </a:r>
            <a:r>
              <a:rPr i="1" lang="en-US" sz="2200"/>
              <a:t>connections</a:t>
            </a:r>
            <a:r>
              <a:rPr lang="en-US" sz="2200"/>
              <a:t>).</a:t>
            </a:r>
            <a:endParaRPr sz="2200"/>
          </a:p>
          <a:p>
            <a:pPr indent="-47291" lvl="0" marL="13716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415"/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8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Some concepts</a:t>
            </a:r>
            <a:endParaRPr/>
          </a:p>
        </p:txBody>
      </p:sp>
      <p:sp>
        <p:nvSpPr>
          <p:cNvPr id="582" name="Google Shape;582;p58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What kind of analysis can we perform on a graph?</a:t>
            </a:r>
            <a:endParaRPr/>
          </a:p>
          <a:p>
            <a:pPr indent="-29210" lvl="0" marL="13716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study </a:t>
            </a:r>
            <a:r>
              <a:rPr b="1" lang="en-US" sz="2000"/>
              <a:t>topology and connectivity</a:t>
            </a:r>
            <a:endParaRPr/>
          </a:p>
          <a:p>
            <a:pPr indent="-29208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b="1" lang="en-US" sz="2000"/>
              <a:t>community</a:t>
            </a:r>
            <a:r>
              <a:rPr lang="en-US" sz="2000"/>
              <a:t> detection</a:t>
            </a:r>
            <a:endParaRPr/>
          </a:p>
          <a:p>
            <a:pPr indent="-29208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identification of </a:t>
            </a:r>
            <a:r>
              <a:rPr b="1" lang="en-US" sz="2000"/>
              <a:t>central nodes</a:t>
            </a:r>
            <a:endParaRPr/>
          </a:p>
          <a:p>
            <a:pPr indent="-29208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predict missing nodes</a:t>
            </a:r>
            <a:endParaRPr/>
          </a:p>
          <a:p>
            <a:pPr indent="-29208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predict missing edges</a:t>
            </a:r>
            <a:endParaRPr/>
          </a:p>
          <a:p>
            <a:pPr indent="-29208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137159" lvl="1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…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Some concepts</a:t>
            </a:r>
            <a:endParaRPr/>
          </a:p>
        </p:txBody>
      </p:sp>
      <p:sp>
        <p:nvSpPr>
          <p:cNvPr id="588" name="Google Shape;588;p59"/>
          <p:cNvSpPr txBox="1"/>
          <p:nvPr>
            <p:ph idx="1" type="body"/>
          </p:nvPr>
        </p:nvSpPr>
        <p:spPr>
          <a:xfrm>
            <a:off x="609600" y="1600200"/>
            <a:ext cx="6472518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137160" lvl="0" marL="13716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In an </a:t>
            </a:r>
            <a:r>
              <a:rPr b="1" lang="en-US" sz="2000"/>
              <a:t>undirected</a:t>
            </a:r>
            <a:r>
              <a:rPr lang="en-US" sz="2000"/>
              <a:t> graph or network, the edges are reciprocal—so if A is connected to B, B is by definition connected to A.</a:t>
            </a:r>
            <a:endParaRPr/>
          </a:p>
          <a:p>
            <a:pPr indent="-29210" lvl="0" marL="13716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29210" lvl="0" marL="13716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137160" lvl="0" marL="13716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2000"/>
              <a:t>In a </a:t>
            </a:r>
            <a:r>
              <a:rPr b="1" lang="en-US" sz="2000"/>
              <a:t>directed</a:t>
            </a:r>
            <a:r>
              <a:rPr lang="en-US" sz="2000"/>
              <a:t> graph or network, the edges are not necessarily reciprocal—A may be connected to B, but B may not be connected to A (think of a graph with arrows indicating direction of the edges.)</a:t>
            </a:r>
            <a:endParaRPr/>
          </a:p>
          <a:p>
            <a:pPr indent="-29210" lvl="0" marL="13716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</p:txBody>
      </p:sp>
      <p:pic>
        <p:nvPicPr>
          <p:cNvPr id="589" name="Google Shape;5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4847" y="555810"/>
            <a:ext cx="2770096" cy="277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4511" y="4038600"/>
            <a:ext cx="3106644" cy="248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0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How to represent a graph</a:t>
            </a:r>
            <a:endParaRPr/>
          </a:p>
        </p:txBody>
      </p:sp>
      <p:sp>
        <p:nvSpPr>
          <p:cNvPr id="596" name="Google Shape;596;p60"/>
          <p:cNvSpPr txBox="1"/>
          <p:nvPr>
            <p:ph idx="1" type="body"/>
          </p:nvPr>
        </p:nvSpPr>
        <p:spPr>
          <a:xfrm>
            <a:off x="609600" y="1534510"/>
            <a:ext cx="6516414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A graph can be represented using an adjacency matrix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For each possible pair in the graph, set it to 1 if the 2 nodes are linked by an edge. A is symmetric if the graph is undirected.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The adjacency matrix is sparse, hence we use a efficient representation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Example  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1 :  [ 2, 3, 4] 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2 :  [1, 3] 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3 :  [2, 4]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Char char="•"/>
            </a:pPr>
            <a:r>
              <a:rPr lang="en-US"/>
              <a:t>….</a:t>
            </a:r>
            <a:endParaRPr/>
          </a:p>
          <a:p>
            <a:pPr indent="0" lvl="1" marL="20574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75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pic>
        <p:nvPicPr>
          <p:cNvPr id="597" name="Google Shape;59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7807" y="533400"/>
            <a:ext cx="4673600" cy="62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Big Data and Data Science</a:t>
            </a:r>
            <a:endParaRPr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“… the sexy job in the next 10 years will be statisticians,” Hal Varian, Google Chief Economist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14300" lvl="0" marL="13716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U.S. will need 140,000-190,000 predictive analysts and 1.5 million managers/analysts by 2018. McKinsey Global Institute’s June 2011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14300" lvl="0" marL="13716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New Data Science institutes being created or repurposed – NYU, Columbia, Washington, UCB,...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14300" lvl="0" marL="13716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New degree programs, courses, boot-camps:</a:t>
            </a:r>
            <a:endParaRPr/>
          </a:p>
          <a:p>
            <a:pPr indent="-132714" lvl="1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at most UCs, including UCR!!! </a:t>
            </a:r>
            <a:endParaRPr sz="1800"/>
          </a:p>
          <a:p>
            <a:pPr indent="-132715" lvl="1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There are numerous MS programs as well</a:t>
            </a:r>
            <a:endParaRPr sz="1800"/>
          </a:p>
          <a:p>
            <a:pPr indent="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800"/>
          </a:p>
          <a:p>
            <a:pPr indent="-137160" lvl="0" marL="13716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alot of internships and research opportunities:</a:t>
            </a:r>
            <a:endParaRPr/>
          </a:p>
          <a:p>
            <a:pPr indent="-137159" lvl="1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Check this out: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http://www.dssgfellowship.org</a:t>
            </a:r>
            <a:r>
              <a:rPr lang="en-US" sz="1400"/>
              <a:t>	</a:t>
            </a:r>
            <a:endParaRPr sz="1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1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Graph algorithms </a:t>
            </a:r>
            <a:endParaRPr/>
          </a:p>
        </p:txBody>
      </p:sp>
      <p:sp>
        <p:nvSpPr>
          <p:cNvPr id="603" name="Google Shape;603;p61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There are 3 main categories of graph algorithms that are currently supported in most frameworks (networkx in Python, or in Neo4J for example) :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b="1" lang="en-US"/>
              <a:t>Pathfinding</a:t>
            </a:r>
            <a:r>
              <a:rPr lang="en-US"/>
              <a:t>: identify the </a:t>
            </a:r>
            <a:r>
              <a:rPr i="1" lang="en-US"/>
              <a:t>optimal path </a:t>
            </a:r>
            <a:r>
              <a:rPr lang="en-US"/>
              <a:t>depending on availability and quality for example. We’ll also include </a:t>
            </a:r>
            <a:r>
              <a:rPr b="1" lang="en-US"/>
              <a:t>search algorithms</a:t>
            </a:r>
            <a:r>
              <a:rPr lang="en-US"/>
              <a:t> in this category. This can be used to identify the </a:t>
            </a:r>
            <a:r>
              <a:rPr i="1" lang="en-US"/>
              <a:t>quickest route or traffic routing</a:t>
            </a:r>
            <a:r>
              <a:rPr lang="en-US"/>
              <a:t> for example.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b="1" lang="en-US"/>
              <a:t>Centrality</a:t>
            </a:r>
            <a:r>
              <a:rPr lang="en-US"/>
              <a:t>: determine the importance of the nodes in the network. This can be used to </a:t>
            </a:r>
            <a:r>
              <a:rPr i="1" lang="en-US"/>
              <a:t>identify influencers</a:t>
            </a:r>
            <a:r>
              <a:rPr lang="en-US"/>
              <a:t> in social media for example or identify potential attack targets in a network.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b="1" lang="en-US"/>
              <a:t>Community detection</a:t>
            </a:r>
            <a:r>
              <a:rPr lang="en-US"/>
              <a:t>: evaluate how a </a:t>
            </a:r>
            <a:r>
              <a:rPr i="1" lang="en-US"/>
              <a:t>group is clustered</a:t>
            </a:r>
            <a:r>
              <a:rPr lang="en-US"/>
              <a:t>. This can be used to </a:t>
            </a:r>
            <a:r>
              <a:rPr i="1" lang="en-US"/>
              <a:t>segment customers</a:t>
            </a:r>
            <a:r>
              <a:rPr lang="en-US"/>
              <a:t> and </a:t>
            </a:r>
            <a:r>
              <a:rPr i="1" lang="en-US"/>
              <a:t>detect fraud</a:t>
            </a:r>
            <a:r>
              <a:rPr lang="en-US"/>
              <a:t> for example.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2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Centrality algorithms</a:t>
            </a:r>
            <a:endParaRPr/>
          </a:p>
        </p:txBody>
      </p:sp>
      <p:sp>
        <p:nvSpPr>
          <p:cNvPr id="609" name="Google Shape;609;p62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954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Centrality measures </a:t>
            </a:r>
            <a:r>
              <a:rPr b="1" lang="en-US" sz="2400"/>
              <a:t>how important a node is.</a:t>
            </a:r>
            <a:r>
              <a:rPr lang="en-US" sz="2400"/>
              <a:t> </a:t>
            </a:r>
            <a:endParaRPr/>
          </a:p>
          <a:p>
            <a:pPr indent="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29540" lvl="0" marL="13716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This is not a clear definition, but it’s useful when we want to identify 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important web pages, 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Influential users in a social network </a:t>
            </a:r>
            <a:endParaRPr/>
          </a:p>
          <a:p>
            <a:pPr indent="-12954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/>
              <a:t>bottlenecks in transportation networks…</a:t>
            </a:r>
            <a:endParaRPr/>
          </a:p>
        </p:txBody>
      </p:sp>
      <p:pic>
        <p:nvPicPr>
          <p:cNvPr id="610" name="Google Shape;61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1061" y="2975245"/>
            <a:ext cx="3248353" cy="241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/>
              <a:t>Community Detection</a:t>
            </a:r>
            <a:endParaRPr/>
          </a:p>
        </p:txBody>
      </p:sp>
      <p:sp>
        <p:nvSpPr>
          <p:cNvPr id="616" name="Google Shape;616;p63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Community detection partitions the nodes into a several </a:t>
            </a:r>
            <a:r>
              <a:rPr b="1" lang="en-US"/>
              <a:t>groups </a:t>
            </a:r>
            <a:r>
              <a:rPr lang="en-US"/>
              <a:t>according to a given </a:t>
            </a:r>
            <a:r>
              <a:rPr b="1" lang="en-US"/>
              <a:t>quality criterion</a:t>
            </a:r>
            <a:r>
              <a:rPr lang="en-US"/>
              <a:t>.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i="1"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It is typically used to identify social communities, customers behaviors or web pages topics.</a:t>
            </a:r>
            <a:endParaRPr/>
          </a:p>
          <a:p>
            <a:pPr indent="-40005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A </a:t>
            </a:r>
            <a:r>
              <a:rPr i="1" lang="en-US"/>
              <a:t>community</a:t>
            </a:r>
            <a:r>
              <a:rPr lang="en-US"/>
              <a:t> is a set of connected nodes.</a:t>
            </a:r>
            <a:endParaRPr/>
          </a:p>
        </p:txBody>
      </p:sp>
      <p:pic>
        <p:nvPicPr>
          <p:cNvPr id="617" name="Google Shape;617;p63"/>
          <p:cNvPicPr preferRelativeResize="0"/>
          <p:nvPr/>
        </p:nvPicPr>
        <p:blipFill rotWithShape="1">
          <a:blip r:embed="rId3">
            <a:alphaModFix/>
          </a:blip>
          <a:srcRect b="0" l="10690" r="12757" t="0"/>
          <a:stretch/>
        </p:blipFill>
        <p:spPr>
          <a:xfrm>
            <a:off x="6731877" y="2877205"/>
            <a:ext cx="4666593" cy="2959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c2b42abe5_0_1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Time Series Data</a:t>
            </a:r>
            <a:endParaRPr/>
          </a:p>
        </p:txBody>
      </p:sp>
      <p:sp>
        <p:nvSpPr>
          <p:cNvPr id="624" name="Google Shape;624;g7c2b42abe5_0_15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22222"/>
                </a:solidFill>
                <a:highlight>
                  <a:srgbClr val="FFFFFF"/>
                </a:highlight>
              </a:rPr>
              <a:t>A </a:t>
            </a:r>
            <a:r>
              <a:rPr b="1" lang="en-US" sz="2200">
                <a:solidFill>
                  <a:srgbClr val="222222"/>
                </a:solidFill>
                <a:highlight>
                  <a:srgbClr val="FFFFFF"/>
                </a:highlight>
              </a:rPr>
              <a:t>time series</a:t>
            </a:r>
            <a:r>
              <a:rPr lang="en-US" sz="2200">
                <a:solidFill>
                  <a:srgbClr val="222222"/>
                </a:solidFill>
                <a:highlight>
                  <a:srgbClr val="FFFFFF"/>
                </a:highlight>
              </a:rPr>
              <a:t> is a series of data points indexed (or listed or graphed) in time order.</a:t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22222"/>
                </a:solidFill>
                <a:highlight>
                  <a:srgbClr val="FFFFFF"/>
                </a:highlight>
              </a:rPr>
              <a:t>Example of time series </a:t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22222"/>
                </a:solidFill>
                <a:highlight>
                  <a:srgbClr val="FFFFFF"/>
                </a:highlight>
              </a:rPr>
              <a:t>Opening and closing prices of stocks</a:t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22222"/>
                </a:solidFill>
                <a:highlight>
                  <a:srgbClr val="FFFFFF"/>
                </a:highlight>
              </a:rPr>
              <a:t>Measurement of temperature on a daily or hourly basis</a:t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Char char="•"/>
            </a:pPr>
            <a:r>
              <a:rPr lang="en-US" sz="2200">
                <a:solidFill>
                  <a:srgbClr val="222222"/>
                </a:solidFill>
                <a:highlight>
                  <a:srgbClr val="FFFFFF"/>
                </a:highlight>
              </a:rPr>
              <a:t>Measurement of air quality throughout the year</a:t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2200"/>
              <a:buChar char="•"/>
            </a:pPr>
            <a:r>
              <a:rPr lang="en-US" sz="2200">
                <a:solidFill>
                  <a:srgbClr val="222222"/>
                </a:solidFill>
                <a:highlight>
                  <a:srgbClr val="FFFFFF"/>
                </a:highlight>
              </a:rPr>
              <a:t>Objectives of time series analysis</a:t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Char char="•"/>
            </a:pPr>
            <a:r>
              <a:rPr lang="en-US" sz="2200">
                <a:solidFill>
                  <a:srgbClr val="222222"/>
                </a:solidFill>
                <a:highlight>
                  <a:srgbClr val="FFFFFF"/>
                </a:highlight>
              </a:rPr>
              <a:t>Compact description of the data</a:t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Char char="•"/>
            </a:pPr>
            <a:r>
              <a:rPr lang="en-US" sz="2200">
                <a:solidFill>
                  <a:srgbClr val="222222"/>
                </a:solidFill>
                <a:highlight>
                  <a:srgbClr val="FFFFFF"/>
                </a:highlight>
              </a:rPr>
              <a:t>interpretation</a:t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Char char="•"/>
            </a:pPr>
            <a:r>
              <a:rPr lang="en-US" sz="2200">
                <a:solidFill>
                  <a:srgbClr val="222222"/>
                </a:solidFill>
                <a:highlight>
                  <a:srgbClr val="FFFFFF"/>
                </a:highlight>
              </a:rPr>
              <a:t>forecasting</a:t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b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</a:b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4"/>
          <p:cNvSpPr/>
          <p:nvPr/>
        </p:nvSpPr>
        <p:spPr>
          <a:xfrm rot="10800000">
            <a:off x="3733799" y="2362200"/>
            <a:ext cx="5181600" cy="1198331"/>
          </a:xfrm>
          <a:prstGeom prst="trapezoid">
            <a:avLst>
              <a:gd fmla="val 66591" name="adj"/>
            </a:avLst>
          </a:prstGeom>
          <a:gradFill>
            <a:gsLst>
              <a:gs pos="0">
                <a:srgbClr val="E5B8B7"/>
              </a:gs>
              <a:gs pos="50000">
                <a:srgbClr val="F2DADA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4"/>
          <p:cNvSpPr txBox="1"/>
          <p:nvPr>
            <p:ph type="title"/>
          </p:nvPr>
        </p:nvSpPr>
        <p:spPr>
          <a:xfrm>
            <a:off x="609600" y="211653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Textual Data</a:t>
            </a:r>
            <a:endParaRPr/>
          </a:p>
        </p:txBody>
      </p:sp>
      <p:sp>
        <p:nvSpPr>
          <p:cNvPr id="632" name="Google Shape;632;p34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3" name="Google Shape;63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982" y="5126037"/>
            <a:ext cx="990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057" y="2698529"/>
            <a:ext cx="3367087" cy="144303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4"/>
          <p:cNvSpPr/>
          <p:nvPr/>
        </p:nvSpPr>
        <p:spPr>
          <a:xfrm>
            <a:off x="5182096" y="4440237"/>
            <a:ext cx="17541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65M </a:t>
            </a:r>
            <a:r>
              <a:rPr b="1" i="0" lang="en-US" sz="20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msgs/day</a:t>
            </a:r>
            <a:endParaRPr/>
          </a:p>
        </p:txBody>
      </p:sp>
      <p:sp>
        <p:nvSpPr>
          <p:cNvPr id="636" name="Google Shape;636;p34"/>
          <p:cNvSpPr txBox="1"/>
          <p:nvPr/>
        </p:nvSpPr>
        <p:spPr>
          <a:xfrm>
            <a:off x="905598" y="1183877"/>
            <a:ext cx="2362200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Topics: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Services, …</a:t>
            </a:r>
            <a:endParaRPr/>
          </a:p>
        </p:txBody>
      </p:sp>
      <p:sp>
        <p:nvSpPr>
          <p:cNvPr id="637" name="Google Shape;637;p34"/>
          <p:cNvSpPr/>
          <p:nvPr/>
        </p:nvSpPr>
        <p:spPr>
          <a:xfrm>
            <a:off x="1217439" y="3979715"/>
            <a:ext cx="1640064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Sources: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Microblogs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Forums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Reviews ,…</a:t>
            </a:r>
            <a:endParaRPr/>
          </a:p>
        </p:txBody>
      </p:sp>
      <p:pic>
        <p:nvPicPr>
          <p:cNvPr descr="http://upload.wikimedia.org/wikipedia/commons/thumb/a/a4/Hurricane_Katrina_August_28_2005_NASA.jpg/236px-Hurricane_Katrina_August_28_2005_NASA.jpg" id="638" name="Google Shape;63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814996">
            <a:off x="4936540" y="980227"/>
            <a:ext cx="932145" cy="120467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http://t2.gstatic.com/images?q=tbn:ANd9GcS1qvMR5Uf02CJxDyrj1C5mOsWSDrNDy_Sg0j2pX_pqNPkaR6sJ" id="639" name="Google Shape;63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3291" y="1192111"/>
            <a:ext cx="1897063" cy="142875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4"/>
          <p:cNvSpPr/>
          <p:nvPr/>
        </p:nvSpPr>
        <p:spPr>
          <a:xfrm>
            <a:off x="7161582" y="4460876"/>
            <a:ext cx="136048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billion likes 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day</a:t>
            </a:r>
            <a:endParaRPr b="1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g;base64,/9j/4AAQSkZJRgABAQAAAQABAAD/2wCEAAkGBggGBQkIBwgKCQkKDSAODQwYGB4fIBsfJyQiKCAhJSEiJy4qJCUjMSEkKy8sJCsyMTIzKCQ3NTArQTIuNCkBCQoKBQUFDQUFDSkYEhgpKSkpKSkpKSkpKSkpKSkpKSkpKSkpKSkpKSkpKSkpKSkpKSkpKSkpKSkpKSkpKSkpKf/AABEIAE0ATQMBIgACEQEDEQH/xAAbAAACAgMBAAAAAAAAAAAAAAAGBwEFAAMEAv/EADkQAAEDAwMCAwYDBQkAAAAAAAECAwQABREGEiEHMRNBURQiMmFxgRWRoQhCUrHhFhckM1NiwcLR/8QAFAEBAAAAAAAAAAAAAAAAAAAAAP/EABQRAQAAAAAAAAAAAAAAAAAAAAD/2gAMAwEAAhEDEQA/AHjUHgVNVOq3HG9I3ZbDjjbqITikLTwQQgkYPrQc9+1latPOoYlvqdmuf5UNtJW6r6IHP58VSTZ2oL9DktS7dEtVvdjOf4Z1W59wbTjCU8I5x5kiqPTkV+PAnogw2rWiVZm32764SVLeWn3ip1RJOCe3litLN907Du1vlO3edqK9RIHsa2YyVOpWTnKsgYPf18qDz081PqSPoi33OQv8dhuuFhTHZ9JTn4SeHOATtOD8zTHsGprXqWIX7ZKQ9s4cb7KQfRSTyk/Wkhoy63fTbrGnbpEYiiHKTcYsZ1YadXkqG1JPukkH4VEH0oqkotepbvc7jGkyrLfo8htMcpHhvBKtiSFtn40hROTzn1oG0CKmg3p1frxek3hm9Oxn3LZNMNLzaSkK2j3jj50ZUEYrAAKmsoMPagbqxOm26wwXYkv2Vhye2zJUBklCsgjnjGCcg/KjmgXrQwXemNwcT8UdaHh9lj/2gpE6f0hbEiNcEzb47Aa2ttvLKglKd4JDeQkJRsOeO1dFq1NM0++9HfTbUx20LfUhlrw0ICVpTjdkcbTuyRk58sVUr07HuT9wet1kut3cuqw869nwEc4JBdXgqT8QwhOMEir8aPvN1ltvXdVgtSlZShttnxV8gA4U7xkhIzhJ4FBwfhVh1p1VvDcxqNcYT1qaWysHPmeUqH8xQoNKzmNI2S4RJP4mmTKMZiC6cKQoKXt8J4YUj4OB2z5VV9VHmtPdSUtqaVK8GA0hLgUW1DGeUlvASfoMfKo03qpTjduiwLw34UCUJTFsmEIG4buEvgY53HhePvQF3SvWtssMp7TlxZnxbrOuS1EOgEgkcblHHPGO3JpyZpI6diuXfq1ZW7pa3ozsVh+a4hwJIKlLUUlKgSFpTuTg/KncBxQTWVlZQZQv1Oj+09M76jGcQ1K/Ln/iifNVeqo/tekrsxjcXYTiAPqg0AxpeZfJKNMGMkGyu2YF9zA4cCRt57/l86qRpe5Jt+m5Gob9GiSLRdFK3qXuCwSNqNxPxHB79ga86ETfpVg0NNtboNsZZWzcGiQOMkBWPPGOK2zemTY0xeoU+8pjMP3b8Rjv/wCn6BWfXJ/SgCOql2asXW9M+VFTMbaiJyyfmhSR+ROftQE3LskiMy3JiOMrYty2t6f33skoUfkM4P0phdTbnKsvV2a/FgtXIi0BDqFpJASUncrjtj1oANygrioYn2UNKEZpgPpyCML3FzHmVpyP1oGR0KgR0a+vCocoy40OIGmXvUKUCcDy7GnxSb/Z7jRS/qWXBQtMRUhLbAV3CRuIB+eCM05KDKysqM0E4rVIaS7HcbI4WkpP3rRPneyw5C2UiRIZaK0xwoAqOCQOe2e1C9m1nf7tBjTU6TWqLISFJcbktKOD/tVjt580AhpCzXq79JrMxY7gqFIgXQ+J7xTuSFkKHHpnOD3oml6YtMs6uj3C+BUa4uocktBYBYxjGcnjcQPKqjTNhavOirlaZU521mLqFwodSQDkLykffPlVletN6VQ/qyRPnrSZzDark2Dy2kYKSABn3iKBcdWWbijqRcvwZxSUs2Qe0nI5axtWOe+QRQyterYc8tyIhkOIejEoKAoEhJ9nTx3BGePPHNXXWchPUFLkV9xEV+2tjenJyjB7jjg4HeqiPdbSpAVdtQahLiihaS2ygD3BhB5c/d7CgbP7PTCk6JnyVj35E9SifoE/1pp0ltJXKRY9ONN2SRqJu2urU8l5dvS5nJ5OULJ/SouPVW+W6U4mNNZkMM8LW9EcbUSRnCUJOcDzKto+tA6qjFIaB+0dPbkpRc7LHcRuwpTalJOPorP5U6LBfIWpLLHudvd8WNITlJ8x6gjyI86BTaklI1BrxhF/scGyqiO7X333iPGY5GAAAFnzTg5B+VN62RYMK2sMW1DTcVCcNJR2x8qBU36dqwKiLYtaGgs4DjBd/QrAz9qtP7KXlTLfiaqlMNNDCGWGWmkgY9MK+3PFBS2vSTOoXNW2yY48wfx0SQtPySlSe/kaJLhoW0z7pdZ0tTpdusYRVjdjCR/D6E4GfpVe700iKfW9LvV8kOvqxIV45TvwMDIQB2HHFbHemmnFvMl9iY+GkbEoU+4R/OgACGB1xsEEuNutRYbcZ05yk7Wl55PChyOaq9QJiNaK1HcSwypyTqHwYqsAlKU98fwg4Pami50m0c85tXZwdg4O9fp9a519IdGvJCDaVpClAcOr+fPegselLZR0yspUoqW4x4iiT6kmtXT2e5endR3JwK8J+6qbaB591CUo/wCprm/ucsLaUpiS7vEbAwG0SFY7ehrXE6UR7Wwlq06iv0EJXkBLoxnzOCnHPnQWeurTYk6YnzZ9pgyFttHwypsZKjwkZAzySO1dOi9IR9HWgxITj213DjjalZSleBu2+gJod1Hoe/Sbehpes5brLS0vJQtls5KVApyU7c4ODXBbOot7alyoE8QpbsbafHCFI3Zz3SFEcY8qD//Z" id="641" name="Google Shape;641;p34"/>
          <p:cNvSpPr/>
          <p:nvPr/>
        </p:nvSpPr>
        <p:spPr>
          <a:xfrm>
            <a:off x="1679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g;base64,/9j/4AAQSkZJRgABAQAAAQABAAD/2wCEAAkGBggGBQkIBwgKCQkKDSAODQwYGB4fIBsfJyQiKCAhJSEiJy4qJCUjMSEkKy8sJCsyMTIzKCQ3NTArQTIuNCkBCQoKBQUFDQUFDSkYEhgpKSkpKSkpKSkpKSkpKSkpKSkpKSkpKSkpKSkpKSkpKSkpKSkpKSkpKSkpKSkpKSkpKf/AABEIAE0ATQMBIgACEQEDEQH/xAAbAAACAgMBAAAAAAAAAAAAAAAGBwEFAAMEAv/EADkQAAEDAwMCAwYDBQkAAAAAAAECAwQABREGEiEHMRNBURQiMmFxgRWRoQhCUrHhFhckM1NiwcLR/8QAFAEBAAAAAAAAAAAAAAAAAAAAAP/EABQRAQAAAAAAAAAAAAAAAAAAAAD/2gAMAwEAAhEDEQA/AHjUHgVNVOq3HG9I3ZbDjjbqITikLTwQQgkYPrQc9+1latPOoYlvqdmuf5UNtJW6r6IHP58VSTZ2oL9DktS7dEtVvdjOf4Z1W59wbTjCU8I5x5kiqPTkV+PAnogw2rWiVZm32764SVLeWn3ip1RJOCe3litLN907Du1vlO3edqK9RIHsa2YyVOpWTnKsgYPf18qDz081PqSPoi33OQv8dhuuFhTHZ9JTn4SeHOATtOD8zTHsGprXqWIX7ZKQ9s4cb7KQfRSTyk/Wkhoy63fTbrGnbpEYiiHKTcYsZ1YadXkqG1JPukkH4VEH0oqkotepbvc7jGkyrLfo8htMcpHhvBKtiSFtn40hROTzn1oG0CKmg3p1frxek3hm9Oxn3LZNMNLzaSkK2j3jj50ZUEYrAAKmsoMPagbqxOm26wwXYkv2Vhye2zJUBklCsgjnjGCcg/KjmgXrQwXemNwcT8UdaHh9lj/2gpE6f0hbEiNcEzb47Aa2ttvLKglKd4JDeQkJRsOeO1dFq1NM0++9HfTbUx20LfUhlrw0ICVpTjdkcbTuyRk58sVUr07HuT9wet1kut3cuqw869nwEc4JBdXgqT8QwhOMEir8aPvN1ltvXdVgtSlZShttnxV8gA4U7xkhIzhJ4FBwfhVh1p1VvDcxqNcYT1qaWysHPmeUqH8xQoNKzmNI2S4RJP4mmTKMZiC6cKQoKXt8J4YUj4OB2z5VV9VHmtPdSUtqaVK8GA0hLgUW1DGeUlvASfoMfKo03qpTjduiwLw34UCUJTFsmEIG4buEvgY53HhePvQF3SvWtssMp7TlxZnxbrOuS1EOgEgkcblHHPGO3JpyZpI6diuXfq1ZW7pa3ozsVh+a4hwJIKlLUUlKgSFpTuTg/KncBxQTWVlZQZQv1Oj+09M76jGcQ1K/Ln/iifNVeqo/tekrsxjcXYTiAPqg0AxpeZfJKNMGMkGyu2YF9zA4cCRt57/l86qRpe5Jt+m5Gob9GiSLRdFK3qXuCwSNqNxPxHB79ga86ETfpVg0NNtboNsZZWzcGiQOMkBWPPGOK2zemTY0xeoU+8pjMP3b8Rjv/wCn6BWfXJ/SgCOql2asXW9M+VFTMbaiJyyfmhSR+ROftQE3LskiMy3JiOMrYty2t6f33skoUfkM4P0phdTbnKsvV2a/FgtXIi0BDqFpJASUncrjtj1oANygrioYn2UNKEZpgPpyCML3FzHmVpyP1oGR0KgR0a+vCocoy40OIGmXvUKUCcDy7GnxSb/Z7jRS/qWXBQtMRUhLbAV3CRuIB+eCM05KDKysqM0E4rVIaS7HcbI4WkpP3rRPneyw5C2UiRIZaK0xwoAqOCQOe2e1C9m1nf7tBjTU6TWqLISFJcbktKOD/tVjt580AhpCzXq79JrMxY7gqFIgXQ+J7xTuSFkKHHpnOD3oml6YtMs6uj3C+BUa4uocktBYBYxjGcnjcQPKqjTNhavOirlaZU521mLqFwodSQDkLykffPlVletN6VQ/qyRPnrSZzDark2Dy2kYKSABn3iKBcdWWbijqRcvwZxSUs2Qe0nI5axtWOe+QRQyterYc8tyIhkOIejEoKAoEhJ9nTx3BGePPHNXXWchPUFLkV9xEV+2tjenJyjB7jjg4HeqiPdbSpAVdtQahLiihaS2ygD3BhB5c/d7CgbP7PTCk6JnyVj35E9SifoE/1pp0ltJXKRY9ONN2SRqJu2urU8l5dvS5nJ5OULJ/SouPVW+W6U4mNNZkMM8LW9EcbUSRnCUJOcDzKto+tA6qjFIaB+0dPbkpRc7LHcRuwpTalJOPorP5U6LBfIWpLLHudvd8WNITlJ8x6gjyI86BTaklI1BrxhF/scGyqiO7X333iPGY5GAAAFnzTg5B+VN62RYMK2sMW1DTcVCcNJR2x8qBU36dqwKiLYtaGgs4DjBd/QrAz9qtP7KXlTLfiaqlMNNDCGWGWmkgY9MK+3PFBS2vSTOoXNW2yY48wfx0SQtPySlSe/kaJLhoW0z7pdZ0tTpdusYRVjdjCR/D6E4GfpVe700iKfW9LvV8kOvqxIV45TvwMDIQB2HHFbHemmnFvMl9iY+GkbEoU+4R/OgACGB1xsEEuNutRYbcZ05yk7Wl55PChyOaq9QJiNaK1HcSwypyTqHwYqsAlKU98fwg4Pami50m0c85tXZwdg4O9fp9a519IdGvJCDaVpClAcOr+fPegselLZR0yspUoqW4x4iiT6kmtXT2e5endR3JwK8J+6qbaB591CUo/wCprm/ucsLaUpiS7vEbAwG0SFY7ehrXE6UR7Wwlq06iv0EJXkBLoxnzOCnHPnQWeurTYk6YnzZ9pgyFttHwypsZKjwkZAzySO1dOi9IR9HWgxITj213DjjalZSleBu2+gJod1Hoe/Sbehpes5brLS0vJQtls5KVApyU7c4ODXBbOot7alyoE8QpbsbafHCFI3Zz3SFEcY8qD//Z" id="642" name="Google Shape;642;p34"/>
          <p:cNvSpPr/>
          <p:nvPr/>
        </p:nvSpPr>
        <p:spPr>
          <a:xfrm>
            <a:off x="1831975" y="79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needahandspanishproperties.com/images/AA%20Linkpics/87%20Squares/hotel%20clip%20art%2087px%20x%2087px.jpg" id="643" name="Google Shape;64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5296" y="1303391"/>
            <a:ext cx="1260723" cy="1260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0.gstatic.com/images?q=tbn:ANd9GcR_SWefXJNBVwDiG42ovPhbv9BG3JBCrlJNTSqzGQOU0PviJV0veg" id="644" name="Google Shape;644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57880" y="1219201"/>
            <a:ext cx="424256" cy="808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tatic.technorati.com/10/09/29/19163/tripadvisor-logo.jpg" id="645" name="Google Shape;645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52802" y="5180016"/>
            <a:ext cx="1400175" cy="79533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4"/>
          <p:cNvSpPr/>
          <p:nvPr/>
        </p:nvSpPr>
        <p:spPr>
          <a:xfrm>
            <a:off x="3200401" y="4440239"/>
            <a:ext cx="15481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45M </a:t>
            </a:r>
            <a:r>
              <a:rPr b="1" i="0" lang="en-US" sz="20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reviews</a:t>
            </a:r>
            <a:endParaRPr/>
          </a:p>
        </p:txBody>
      </p:sp>
      <p:pic>
        <p:nvPicPr>
          <p:cNvPr id="647" name="Google Shape;647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19401" y="4185148"/>
            <a:ext cx="506977" cy="164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58753" y="975025"/>
            <a:ext cx="506977" cy="1649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areground.com/images/400/4g_iphone_wont_arrive_until_2012_according_to_analyst.jpg" id="649" name="Google Shape;649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8871" y="1026040"/>
            <a:ext cx="106680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4"/>
          <p:cNvSpPr/>
          <p:nvPr/>
        </p:nvSpPr>
        <p:spPr>
          <a:xfrm>
            <a:off x="4670426" y="4440237"/>
            <a:ext cx="206375" cy="360363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4"/>
          <p:cNvSpPr/>
          <p:nvPr/>
        </p:nvSpPr>
        <p:spPr>
          <a:xfrm>
            <a:off x="6860082" y="4460874"/>
            <a:ext cx="266700" cy="360363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4"/>
          <p:cNvSpPr/>
          <p:nvPr/>
        </p:nvSpPr>
        <p:spPr>
          <a:xfrm>
            <a:off x="8272540" y="4460110"/>
            <a:ext cx="266700" cy="360363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4"/>
          <p:cNvSpPr/>
          <p:nvPr/>
        </p:nvSpPr>
        <p:spPr>
          <a:xfrm>
            <a:off x="9356726" y="1830389"/>
            <a:ext cx="55015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4"/>
          <p:cNvSpPr/>
          <p:nvPr/>
        </p:nvSpPr>
        <p:spPr>
          <a:xfrm>
            <a:off x="8965095" y="4922541"/>
            <a:ext cx="55015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5" name="Google Shape;655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758257">
            <a:off x="3554908" y="1135766"/>
            <a:ext cx="1322525" cy="99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30552" y="5126037"/>
            <a:ext cx="908688" cy="90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c2b42abe5_0_22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Textual Data Analysis</a:t>
            </a:r>
            <a:endParaRPr/>
          </a:p>
        </p:txBody>
      </p:sp>
      <p:sp>
        <p:nvSpPr>
          <p:cNvPr id="663" name="Google Shape;663;g7c2b42abe5_0_22"/>
          <p:cNvSpPr txBox="1"/>
          <p:nvPr>
            <p:ph idx="1" type="body"/>
          </p:nvPr>
        </p:nvSpPr>
        <p:spPr>
          <a:xfrm>
            <a:off x="523103" y="15240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Category or topic summarization / concept extraction - determining the topic(s) being discussed in a document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Document clustering - grouping and categorizing documents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Natural Language Processing (NLP)- low-level language processing and understanding (tagging part of speech)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Sentiment analysis - understanding the sentiment and object in a body of text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Information extraction - identification and extraction of relevant facts and relationships from unstructured text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en-US"/>
              <a:t>Sentence completion / suggestion  - auto competition or suggestion of similar questions, replies, etc.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Data Science</a:t>
            </a:r>
            <a:endParaRPr/>
          </a:p>
        </p:txBody>
      </p:sp>
      <p:pic>
        <p:nvPicPr>
          <p:cNvPr descr="[image%255B3%255D.png]" id="147" name="Google Shape;147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8481"/>
          <a:stretch/>
        </p:blipFill>
        <p:spPr>
          <a:xfrm>
            <a:off x="3094238" y="1384550"/>
            <a:ext cx="6184500" cy="49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What is Data Science? </a:t>
            </a:r>
            <a:endParaRPr/>
          </a:p>
        </p:txBody>
      </p:sp>
      <p:pic>
        <p:nvPicPr>
          <p:cNvPr descr="A screenshot of a cell phone&#10;&#10;Description automatically generated" id="153" name="Google Shape;153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1586" y="533400"/>
            <a:ext cx="5580063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text&#10;&#10;Description automatically generated" id="154" name="Google Shape;1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087" y="1656897"/>
            <a:ext cx="4647061" cy="5037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159" name="Google Shape;15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213" y="1582592"/>
            <a:ext cx="6609347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knife&#10;&#10;Description automatically generated" id="160" name="Google Shape;1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506" y="1944549"/>
            <a:ext cx="4287838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8001" y="741882"/>
            <a:ext cx="3039675" cy="989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 txBox="1"/>
          <p:nvPr/>
        </p:nvSpPr>
        <p:spPr>
          <a:xfrm>
            <a:off x="1106129" y="87015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420688" y="52705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Data Science?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ar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2020-01-05T21:57:20Z</dcterms:created>
  <dc:creator>Microsoft Office User</dc:creator>
</cp:coreProperties>
</file>